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286" r:id="rId2"/>
    <p:sldId id="287" r:id="rId3"/>
    <p:sldId id="294" r:id="rId4"/>
    <p:sldId id="295" r:id="rId5"/>
    <p:sldId id="298" r:id="rId6"/>
    <p:sldId id="296" r:id="rId7"/>
    <p:sldId id="297" r:id="rId8"/>
    <p:sldId id="288" r:id="rId9"/>
    <p:sldId id="353" r:id="rId10"/>
    <p:sldId id="299" r:id="rId11"/>
    <p:sldId id="300" r:id="rId12"/>
    <p:sldId id="301" r:id="rId13"/>
    <p:sldId id="302" r:id="rId14"/>
    <p:sldId id="303" r:id="rId15"/>
    <p:sldId id="305" r:id="rId16"/>
    <p:sldId id="306" r:id="rId17"/>
    <p:sldId id="344" r:id="rId18"/>
    <p:sldId id="292" r:id="rId19"/>
    <p:sldId id="354" r:id="rId20"/>
    <p:sldId id="356" r:id="rId21"/>
    <p:sldId id="357" r:id="rId22"/>
    <p:sldId id="358" r:id="rId23"/>
    <p:sldId id="359" r:id="rId24"/>
    <p:sldId id="360" r:id="rId25"/>
    <p:sldId id="293" r:id="rId26"/>
    <p:sldId id="309" r:id="rId27"/>
    <p:sldId id="312" r:id="rId28"/>
    <p:sldId id="313" r:id="rId29"/>
    <p:sldId id="345" r:id="rId30"/>
    <p:sldId id="346" r:id="rId31"/>
    <p:sldId id="349" r:id="rId32"/>
    <p:sldId id="370" r:id="rId33"/>
    <p:sldId id="371" r:id="rId34"/>
    <p:sldId id="363" r:id="rId35"/>
    <p:sldId id="365" r:id="rId36"/>
    <p:sldId id="290" r:id="rId37"/>
    <p:sldId id="291" r:id="rId38"/>
    <p:sldId id="350" r:id="rId39"/>
    <p:sldId id="317" r:id="rId40"/>
    <p:sldId id="338" r:id="rId41"/>
    <p:sldId id="361" r:id="rId42"/>
    <p:sldId id="362" r:id="rId43"/>
    <p:sldId id="339" r:id="rId44"/>
    <p:sldId id="318" r:id="rId45"/>
    <p:sldId id="340" r:id="rId46"/>
    <p:sldId id="341" r:id="rId47"/>
    <p:sldId id="342" r:id="rId48"/>
    <p:sldId id="367" r:id="rId49"/>
    <p:sldId id="373" r:id="rId50"/>
    <p:sldId id="375" r:id="rId51"/>
    <p:sldId id="377" r:id="rId52"/>
    <p:sldId id="379" r:id="rId53"/>
    <p:sldId id="372" r:id="rId54"/>
    <p:sldId id="368" r:id="rId55"/>
    <p:sldId id="380" r:id="rId56"/>
    <p:sldId id="381" r:id="rId57"/>
    <p:sldId id="382" r:id="rId58"/>
    <p:sldId id="383"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587" autoAdjust="0"/>
  </p:normalViewPr>
  <p:slideViewPr>
    <p:cSldViewPr snapToGrid="0" snapToObjects="1">
      <p:cViewPr>
        <p:scale>
          <a:sx n="76" d="100"/>
          <a:sy n="76" d="100"/>
        </p:scale>
        <p:origin x="-2144" y="-4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printerSettings" Target="printerSettings/printerSettings1.bin"/><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774961-CBCB-8E44-AC29-7361B7C764A4}" type="datetimeFigureOut">
              <a:rPr lang="en-US" smtClean="0"/>
              <a:t>3/16/16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5B66B2-5179-6A41-B88F-AAD5051EFA5E}" type="slidenum">
              <a:rPr lang="en-US" smtClean="0"/>
              <a:t>‹#›</a:t>
            </a:fld>
            <a:endParaRPr lang="en-US" dirty="0"/>
          </a:p>
        </p:txBody>
      </p:sp>
    </p:spTree>
    <p:extLst>
      <p:ext uri="{BB962C8B-B14F-4D97-AF65-F5344CB8AC3E}">
        <p14:creationId xmlns:p14="http://schemas.microsoft.com/office/powerpoint/2010/main" val="10816692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5B66B2-5179-6A41-B88F-AAD5051EFA5E}" type="slidenum">
              <a:rPr lang="en-US" smtClean="0"/>
              <a:t>26</a:t>
            </a:fld>
            <a:endParaRPr lang="en-US" dirty="0"/>
          </a:p>
        </p:txBody>
      </p:sp>
    </p:spTree>
    <p:extLst>
      <p:ext uri="{BB962C8B-B14F-4D97-AF65-F5344CB8AC3E}">
        <p14:creationId xmlns:p14="http://schemas.microsoft.com/office/powerpoint/2010/main" val="2418821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t>3/16/16</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9648F39E-9C37-485F-AC97-16BB4BDF9F49}" type="slidenum">
              <a:rPr kumimoji="0" lang="en-US" smtClean="0"/>
              <a:t>‹#›</a:t>
            </a:fld>
            <a:endParaRPr kumimoji="0"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ito_color_titl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593292" y="190895"/>
            <a:ext cx="2464096" cy="1127193"/>
          </a:xfrm>
          <a:prstGeom prst="rect">
            <a:avLst/>
          </a:prstGeom>
        </p:spPr>
      </p:pic>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t>3/16/16</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9648F39E-9C37-485F-AC97-16BB4BDF9F49}" type="slidenum">
              <a:rPr kumimoji="0" lang="en-US" smtClean="0"/>
              <a: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7C3A134-F1C3-464B-BF47-54DC2DE08F52}" type="datetimeFigureOut">
              <a:rPr lang="en-US" smtClean="0"/>
              <a:t>3/16/16</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9648F39E-9C37-485F-AC97-16BB4BDF9F49}" type="slidenum">
              <a:rPr kumimoji="0" lang="en-US" smtClean="0"/>
              <a:t>‹#›</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to_color_titl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593292" y="190895"/>
            <a:ext cx="2464096" cy="1127193"/>
          </a:xfrm>
          <a:prstGeom prst="rect">
            <a:avLst/>
          </a:prstGeom>
        </p:spPr>
      </p:pic>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7C3A134-F1C3-464B-BF47-54DC2DE08F52}" type="datetimeFigureOut">
              <a:rPr lang="en-US" smtClean="0"/>
              <a:t>3/16/16</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9648F39E-9C37-485F-AC97-16BB4BDF9F49}" type="slidenum">
              <a:rPr kumimoji="0" lang="en-US" smtClean="0"/>
              <a:t>‹#›</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7C3A134-F1C3-464B-BF47-54DC2DE08F52}" type="datetimeFigureOut">
              <a:rPr lang="en-US" smtClean="0"/>
              <a:t>3/16/16</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9648F39E-9C37-485F-AC97-16BB4BDF9F49}" type="slidenum">
              <a:rPr kumimoji="0" lang="en-US" smtClean="0"/>
              <a:t>‹#›</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D7C3A134-F1C3-464B-BF47-54DC2DE08F52}" type="datetimeFigureOut">
              <a:rPr lang="en-US" smtClean="0"/>
              <a:t>3/16/16</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3A134-F1C3-464B-BF47-54DC2DE08F52}" type="datetimeFigureOut">
              <a:rPr lang="en-US" smtClean="0"/>
              <a:t>3/16/16</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9648F39E-9C37-485F-AC97-16BB4BDF9F49}" type="slidenum">
              <a:rPr kumimoji="0" lang="en-US" smtClean="0"/>
              <a:t>‹#›</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7C3A134-F1C3-464B-BF47-54DC2DE08F52}" type="datetimeFigureOut">
              <a:rPr lang="en-US" smtClean="0"/>
              <a:t>3/16/16</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9648F39E-9C37-485F-AC97-16BB4BDF9F49}" type="slidenum">
              <a:rPr kumimoji="0" lang="en-US" smtClean="0"/>
              <a:t>‹#›</a:t>
            </a:fld>
            <a:endParaRPr kumimoji="0"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4592" y="557708"/>
            <a:ext cx="2468880" cy="5601716"/>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dirty="0" smtClean="0"/>
              <a:t>Click to edit Master text styles</a:t>
            </a:r>
          </a:p>
        </p:txBody>
      </p:sp>
      <p:pic>
        <p:nvPicPr>
          <p:cNvPr id="13" name="Picture 12" descr="ito_color_titl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74468" y="113405"/>
            <a:ext cx="1942532" cy="888605"/>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t>3/16/16</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9648F39E-9C37-485F-AC97-16BB4BDF9F49}" type="slidenum">
              <a:rPr kumimoji="0" lang="en-US" smtClean="0"/>
              <a:t>‹#›</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t>3/16/16</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kumimoji="0" lang="en-US" dirty="0"/>
          </a:p>
        </p:txBody>
      </p:sp>
      <p:sp>
        <p:nvSpPr>
          <p:cNvPr id="6" name="Slide Number Placeholder 5"/>
          <p:cNvSpPr>
            <a:spLocks noGrp="1"/>
          </p:cNvSpPr>
          <p:nvPr>
            <p:ph type="sldNum" sz="quarter" idx="12"/>
          </p:nvPr>
        </p:nvSpPr>
        <p:spPr/>
        <p:txBody>
          <a:bodyPr/>
          <a:lstStyle/>
          <a:p>
            <a:fld id="{9648F39E-9C37-485F-AC97-16BB4BDF9F49}" type="slidenum">
              <a:rPr kumimoji="0" lang="en-US" smtClean="0"/>
              <a:t>‹#›</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7C3A134-F1C3-464B-BF47-54DC2DE08F52}" type="datetimeFigureOut">
              <a:rPr lang="en-US" smtClean="0"/>
              <a:t>3/16/16</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kumimoji="0"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648F39E-9C37-485F-AC97-16BB4BDF9F49}" type="slidenum">
              <a:rPr kumimoji="0" lang="en-US" smtClean="0"/>
              <a:t>‹#›</a:t>
            </a:fld>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bg1"/>
          </a:solidFill>
          <a:latin typeface="Cambria"/>
          <a:ea typeface="+mn-ea"/>
          <a:cs typeface="Cambria"/>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bg1"/>
          </a:solidFill>
          <a:latin typeface="Cambria"/>
          <a:ea typeface="+mn-ea"/>
          <a:cs typeface="Cambria"/>
        </a:defRPr>
      </a:lvl2pPr>
      <a:lvl3pPr marL="996696" indent="-228600" algn="l" rtl="0" eaLnBrk="1" latinLnBrk="0" hangingPunct="1">
        <a:spcBef>
          <a:spcPct val="20000"/>
        </a:spcBef>
        <a:buClr>
          <a:schemeClr val="accent3"/>
        </a:buClr>
        <a:buFont typeface="Arial"/>
        <a:buChar char="▪"/>
        <a:defRPr kumimoji="0" sz="2400" kern="1200">
          <a:solidFill>
            <a:schemeClr val="bg1"/>
          </a:solidFill>
          <a:latin typeface="Cambria"/>
          <a:ea typeface="+mn-ea"/>
          <a:cs typeface="Cambria"/>
        </a:defRPr>
      </a:lvl3pPr>
      <a:lvl4pPr marL="1216152" indent="-182880" algn="l" rtl="0" eaLnBrk="1" latinLnBrk="0" hangingPunct="1">
        <a:spcBef>
          <a:spcPct val="20000"/>
        </a:spcBef>
        <a:buClr>
          <a:schemeClr val="accent4"/>
        </a:buClr>
        <a:buFont typeface="Arial"/>
        <a:buChar char="▪"/>
        <a:defRPr kumimoji="0" sz="2000" kern="1200">
          <a:solidFill>
            <a:schemeClr val="bg1"/>
          </a:solidFill>
          <a:latin typeface="Cambria"/>
          <a:ea typeface="+mn-ea"/>
          <a:cs typeface="Cambria"/>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bg1"/>
          </a:solidFill>
          <a:latin typeface="Cambria"/>
          <a:ea typeface="+mn-ea"/>
          <a:cs typeface="Cambria"/>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tk.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hyperlink" Target="http://sbmt.jhuapl.edu/interna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png"/><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8.png"/><Relationship Id="rId3"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2.png"/><Relationship Id="rId3"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1.png"/><Relationship Id="rId3" Type="http://schemas.openxmlformats.org/officeDocument/2006/relationships/image" Target="../media/image5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1.png"/><Relationship Id="rId3" Type="http://schemas.openxmlformats.org/officeDocument/2006/relationships/image" Target="../media/image5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Q36.png"/>
          <p:cNvPicPr>
            <a:picLocks noChangeAspect="1"/>
          </p:cNvPicPr>
          <p:nvPr/>
        </p:nvPicPr>
        <p:blipFill rotWithShape="1">
          <a:blip r:embed="rId2" cstate="email">
            <a:extLst>
              <a:ext uri="{28A0092B-C50C-407E-A947-70E740481C1C}">
                <a14:useLocalDpi xmlns:a14="http://schemas.microsoft.com/office/drawing/2010/main"/>
              </a:ext>
            </a:extLst>
          </a:blip>
          <a:srcRect l="12222" t="11111" r="13889" b="17963"/>
          <a:stretch/>
        </p:blipFill>
        <p:spPr>
          <a:xfrm>
            <a:off x="2184400" y="179805"/>
            <a:ext cx="4800600" cy="4608095"/>
          </a:xfrm>
          <a:prstGeom prst="rect">
            <a:avLst/>
          </a:prstGeom>
        </p:spPr>
      </p:pic>
      <p:sp>
        <p:nvSpPr>
          <p:cNvPr id="2" name="Title 1"/>
          <p:cNvSpPr>
            <a:spLocks noGrp="1"/>
          </p:cNvSpPr>
          <p:nvPr>
            <p:ph type="ctrTitle"/>
          </p:nvPr>
        </p:nvSpPr>
        <p:spPr/>
        <p:txBody>
          <a:bodyPr/>
          <a:lstStyle/>
          <a:p>
            <a:r>
              <a:rPr lang="en-US" dirty="0" smtClean="0"/>
              <a:t>Small Body Mapping Tool</a:t>
            </a:r>
            <a:br>
              <a:rPr lang="en-US" dirty="0" smtClean="0"/>
            </a:br>
            <a:r>
              <a:rPr lang="en-US" dirty="0" smtClean="0"/>
              <a:t>Tutorial</a:t>
            </a:r>
            <a:endParaRPr lang="en-US" dirty="0"/>
          </a:p>
        </p:txBody>
      </p:sp>
      <p:sp>
        <p:nvSpPr>
          <p:cNvPr id="3" name="Subtitle 2"/>
          <p:cNvSpPr>
            <a:spLocks noGrp="1"/>
          </p:cNvSpPr>
          <p:nvPr>
            <p:ph type="subTitle" idx="1"/>
          </p:nvPr>
        </p:nvSpPr>
        <p:spPr>
          <a:xfrm>
            <a:off x="685800" y="5181600"/>
            <a:ext cx="8077200" cy="1499616"/>
          </a:xfrm>
        </p:spPr>
        <p:txBody>
          <a:bodyPr>
            <a:normAutofit/>
          </a:bodyPr>
          <a:lstStyle/>
          <a:p>
            <a:r>
              <a:rPr lang="en-US" dirty="0"/>
              <a:t>Olivier Barnouin, Russell Turner, Philip </a:t>
            </a:r>
            <a:r>
              <a:rPr lang="en-US" dirty="0" err="1"/>
              <a:t>Twu</a:t>
            </a:r>
            <a:r>
              <a:rPr lang="en-US" dirty="0"/>
              <a:t>,  </a:t>
            </a:r>
            <a:r>
              <a:rPr lang="en-US" dirty="0" smtClean="0"/>
              <a:t>Lillian Nguyen, Michael Zimmermann</a:t>
            </a:r>
            <a:endParaRPr lang="en-US" dirty="0"/>
          </a:p>
          <a:p>
            <a:endParaRPr lang="en-US" dirty="0"/>
          </a:p>
          <a:p>
            <a:r>
              <a:rPr lang="en-US" dirty="0" smtClean="0"/>
              <a:t>Johns </a:t>
            </a:r>
            <a:r>
              <a:rPr lang="en-US" dirty="0"/>
              <a:t>Hopkins University Applied Physics Laboratory  </a:t>
            </a:r>
          </a:p>
        </p:txBody>
      </p:sp>
    </p:spTree>
    <p:extLst>
      <p:ext uri="{BB962C8B-B14F-4D97-AF65-F5344CB8AC3E}">
        <p14:creationId xmlns:p14="http://schemas.microsoft.com/office/powerpoint/2010/main" val="425356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Architecture </a:t>
            </a:r>
            <a:r>
              <a:rPr lang="en-US" dirty="0"/>
              <a:t>of  Small Body Mapping </a:t>
            </a:r>
            <a:r>
              <a:rPr lang="en-US" dirty="0" smtClean="0"/>
              <a:t>Tool (SBMT)</a:t>
            </a:r>
          </a:p>
          <a:p>
            <a:r>
              <a:rPr lang="en-US" dirty="0" smtClean="0"/>
              <a:t>Tutorial guiding you through how to start up and use the SMBT including a discussion of</a:t>
            </a:r>
          </a:p>
          <a:p>
            <a:pPr lvl="1"/>
            <a:r>
              <a:rPr lang="en-US" dirty="0" smtClean="0"/>
              <a:t>General features of the tool</a:t>
            </a:r>
          </a:p>
          <a:p>
            <a:pPr lvl="1"/>
            <a:r>
              <a:rPr lang="en-US" dirty="0"/>
              <a:t>C</a:t>
            </a:r>
            <a:r>
              <a:rPr lang="en-US" dirty="0" smtClean="0"/>
              <a:t>ase study of the NEAR landing site</a:t>
            </a:r>
            <a:endParaRPr lang="en-US" dirty="0"/>
          </a:p>
        </p:txBody>
      </p:sp>
    </p:spTree>
    <p:extLst>
      <p:ext uri="{BB962C8B-B14F-4D97-AF65-F5344CB8AC3E}">
        <p14:creationId xmlns:p14="http://schemas.microsoft.com/office/powerpoint/2010/main" val="165611989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SBMT Architecture</a:t>
            </a:r>
            <a:br>
              <a:rPr lang="en-US" dirty="0" smtClean="0"/>
            </a:br>
            <a:r>
              <a:rPr lang="en-US" dirty="0" smtClean="0"/>
              <a:t>Overview</a:t>
            </a:r>
            <a:endParaRPr lang="en-US" dirty="0"/>
          </a:p>
        </p:txBody>
      </p:sp>
      <p:sp>
        <p:nvSpPr>
          <p:cNvPr id="3" name="Content Placeholder 2"/>
          <p:cNvSpPr>
            <a:spLocks noGrp="1"/>
          </p:cNvSpPr>
          <p:nvPr>
            <p:ph idx="1"/>
          </p:nvPr>
        </p:nvSpPr>
        <p:spPr/>
        <p:txBody>
          <a:bodyPr/>
          <a:lstStyle/>
          <a:p>
            <a:r>
              <a:rPr lang="en-US" dirty="0" smtClean="0"/>
              <a:t>The SBMT consists of 2 parts:</a:t>
            </a:r>
          </a:p>
          <a:p>
            <a:pPr lvl="1"/>
            <a:r>
              <a:rPr lang="en-US" dirty="0" smtClean="0"/>
              <a:t>SBMT Client</a:t>
            </a:r>
          </a:p>
          <a:p>
            <a:pPr lvl="1"/>
            <a:r>
              <a:rPr lang="en-US" dirty="0" smtClean="0"/>
              <a:t>SBMT Server</a:t>
            </a:r>
          </a:p>
        </p:txBody>
      </p:sp>
    </p:spTree>
    <p:extLst>
      <p:ext uri="{BB962C8B-B14F-4D97-AF65-F5344CB8AC3E}">
        <p14:creationId xmlns:p14="http://schemas.microsoft.com/office/powerpoint/2010/main" val="39498065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SBMT Client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SBMT client is a program that runs on the desktop and communicates with the server to download data and perform queries.</a:t>
            </a:r>
          </a:p>
          <a:p>
            <a:r>
              <a:rPr lang="en-US" dirty="0" smtClean="0"/>
              <a:t>Written in the Java (version 8) programming language </a:t>
            </a:r>
            <a:r>
              <a:rPr lang="en-US" dirty="0"/>
              <a:t>f</a:t>
            </a:r>
            <a:r>
              <a:rPr lang="en-US" dirty="0" smtClean="0"/>
              <a:t>or cross platform support</a:t>
            </a:r>
          </a:p>
          <a:p>
            <a:r>
              <a:rPr lang="en-US" dirty="0" smtClean="0"/>
              <a:t>Uses additional 3</a:t>
            </a:r>
            <a:r>
              <a:rPr lang="en-US" baseline="30000" dirty="0" smtClean="0"/>
              <a:t>rd</a:t>
            </a:r>
            <a:r>
              <a:rPr lang="en-US" dirty="0" smtClean="0"/>
              <a:t> party libraries:</a:t>
            </a:r>
          </a:p>
          <a:p>
            <a:pPr lvl="1"/>
            <a:r>
              <a:rPr lang="en-US" dirty="0" smtClean="0"/>
              <a:t>VTK (</a:t>
            </a:r>
            <a:r>
              <a:rPr lang="en-US" dirty="0" smtClean="0">
                <a:hlinkClick r:id="rId2"/>
              </a:rPr>
              <a:t>http://vtk.org</a:t>
            </a:r>
            <a:r>
              <a:rPr lang="en-US" dirty="0" smtClean="0"/>
              <a:t>) for 3D visualization</a:t>
            </a:r>
            <a:endParaRPr lang="en-US" dirty="0"/>
          </a:p>
          <a:p>
            <a:pPr lvl="1"/>
            <a:r>
              <a:rPr lang="en-US" dirty="0" smtClean="0"/>
              <a:t>Apache Commons Math for some mathematical procedures</a:t>
            </a:r>
          </a:p>
          <a:p>
            <a:pPr lvl="1"/>
            <a:r>
              <a:rPr lang="en-US" dirty="0" err="1" smtClean="0"/>
              <a:t>JFreeChart</a:t>
            </a:r>
            <a:r>
              <a:rPr lang="en-US" dirty="0" smtClean="0"/>
              <a:t> for plotting</a:t>
            </a:r>
          </a:p>
          <a:p>
            <a:r>
              <a:rPr lang="en-US" dirty="0" smtClean="0"/>
              <a:t>Additional Components</a:t>
            </a:r>
            <a:endParaRPr lang="en-US" dirty="0"/>
          </a:p>
          <a:p>
            <a:pPr lvl="1"/>
            <a:r>
              <a:rPr lang="en-US" dirty="0"/>
              <a:t>Bob Gaskell’s Mapmaker tool </a:t>
            </a:r>
            <a:r>
              <a:rPr lang="en-US" dirty="0" smtClean="0"/>
              <a:t>(in Fortran; about to converted to </a:t>
            </a:r>
            <a:r>
              <a:rPr lang="en-US" dirty="0" err="1" smtClean="0"/>
              <a:t>Bigmaps</a:t>
            </a:r>
            <a:r>
              <a:rPr lang="en-US" dirty="0" smtClean="0"/>
              <a:t>)</a:t>
            </a:r>
          </a:p>
          <a:p>
            <a:pPr lvl="1"/>
            <a:r>
              <a:rPr lang="en-US" dirty="0" smtClean="0"/>
              <a:t>Implementation (in C++) of  algorithms for computing the gravity of a general polyhedron (either Werner and </a:t>
            </a:r>
            <a:r>
              <a:rPr lang="en-US" dirty="0" err="1" smtClean="0"/>
              <a:t>Scheeres</a:t>
            </a:r>
            <a:r>
              <a:rPr lang="en-US" dirty="0" smtClean="0"/>
              <a:t> or Cheng et al).</a:t>
            </a:r>
          </a:p>
        </p:txBody>
      </p:sp>
    </p:spTree>
    <p:extLst>
      <p:ext uri="{BB962C8B-B14F-4D97-AF65-F5344CB8AC3E}">
        <p14:creationId xmlns:p14="http://schemas.microsoft.com/office/powerpoint/2010/main" val="116995733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SBMT Client Requirements</a:t>
            </a:r>
            <a:endParaRPr lang="en-US" dirty="0"/>
          </a:p>
        </p:txBody>
      </p:sp>
      <p:sp>
        <p:nvSpPr>
          <p:cNvPr id="3" name="Content Placeholder 2"/>
          <p:cNvSpPr>
            <a:spLocks noGrp="1"/>
          </p:cNvSpPr>
          <p:nvPr>
            <p:ph idx="1"/>
          </p:nvPr>
        </p:nvSpPr>
        <p:spPr/>
        <p:txBody>
          <a:bodyPr>
            <a:normAutofit/>
          </a:bodyPr>
          <a:lstStyle/>
          <a:p>
            <a:r>
              <a:rPr lang="en-US" dirty="0" smtClean="0"/>
              <a:t>Supported on:</a:t>
            </a:r>
          </a:p>
          <a:p>
            <a:pPr lvl="1"/>
            <a:r>
              <a:rPr lang="en-US" dirty="0" smtClean="0"/>
              <a:t>Mac OS X (10.5 or later)</a:t>
            </a:r>
            <a:endParaRPr lang="en-US" dirty="0"/>
          </a:p>
          <a:p>
            <a:pPr lvl="1"/>
            <a:r>
              <a:rPr lang="en-US" dirty="0" smtClean="0"/>
              <a:t>Windows (Window 7)</a:t>
            </a:r>
          </a:p>
          <a:p>
            <a:pPr lvl="1"/>
            <a:r>
              <a:rPr lang="en-US" dirty="0" smtClean="0"/>
              <a:t>Linux (most recent distributions)</a:t>
            </a:r>
          </a:p>
          <a:p>
            <a:r>
              <a:rPr lang="en-US" dirty="0" smtClean="0"/>
              <a:t> The tool works best with</a:t>
            </a:r>
          </a:p>
          <a:p>
            <a:pPr lvl="1"/>
            <a:r>
              <a:rPr lang="en-US" dirty="0" smtClean="0"/>
              <a:t>lots of memory</a:t>
            </a:r>
          </a:p>
          <a:p>
            <a:pPr lvl="1"/>
            <a:r>
              <a:rPr lang="en-US" dirty="0"/>
              <a:t>l</a:t>
            </a:r>
            <a:r>
              <a:rPr lang="en-US" dirty="0" smtClean="0"/>
              <a:t>ots of bandwidth</a:t>
            </a:r>
          </a:p>
          <a:p>
            <a:pPr lvl="1"/>
            <a:r>
              <a:rPr lang="en-US" dirty="0" smtClean="0"/>
              <a:t>good graphics card</a:t>
            </a:r>
          </a:p>
        </p:txBody>
      </p:sp>
    </p:spTree>
    <p:extLst>
      <p:ext uri="{BB962C8B-B14F-4D97-AF65-F5344CB8AC3E}">
        <p14:creationId xmlns:p14="http://schemas.microsoft.com/office/powerpoint/2010/main" val="1901801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SBMT Server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server consists of 2 components</a:t>
            </a:r>
          </a:p>
          <a:p>
            <a:pPr lvl="1"/>
            <a:r>
              <a:rPr lang="en-US" dirty="0" smtClean="0"/>
              <a:t>A web server with PHP support</a:t>
            </a:r>
          </a:p>
          <a:p>
            <a:pPr lvl="1"/>
            <a:r>
              <a:rPr lang="en-US" dirty="0"/>
              <a:t>A</a:t>
            </a:r>
            <a:r>
              <a:rPr lang="en-US" dirty="0" smtClean="0"/>
              <a:t> MySQL database for storing metadata of images, spectra.</a:t>
            </a:r>
          </a:p>
          <a:p>
            <a:pPr lvl="1"/>
            <a:r>
              <a:rPr lang="en-US" dirty="0" smtClean="0"/>
              <a:t>Judicious file structure for </a:t>
            </a:r>
            <a:r>
              <a:rPr lang="en-US" dirty="0" err="1" smtClean="0"/>
              <a:t>lidar</a:t>
            </a:r>
            <a:r>
              <a:rPr lang="en-US" dirty="0" smtClean="0"/>
              <a:t> datasets.</a:t>
            </a:r>
          </a:p>
          <a:p>
            <a:r>
              <a:rPr lang="en-US" dirty="0" smtClean="0"/>
              <a:t>SBMT </a:t>
            </a:r>
            <a:r>
              <a:rPr lang="en-US" dirty="0"/>
              <a:t>client can be configured to point to a </a:t>
            </a:r>
            <a:r>
              <a:rPr lang="en-US" dirty="0" smtClean="0"/>
              <a:t>server at different location</a:t>
            </a:r>
          </a:p>
          <a:p>
            <a:r>
              <a:rPr lang="en-US" dirty="0" smtClean="0"/>
              <a:t>Searched data </a:t>
            </a:r>
            <a:r>
              <a:rPr lang="en-US" dirty="0"/>
              <a:t>is cached on users local machine and only downloaded again if updated on the server</a:t>
            </a:r>
          </a:p>
          <a:p>
            <a:r>
              <a:rPr lang="en-US" dirty="0" smtClean="0"/>
              <a:t>Currently over 2 TB of data on server</a:t>
            </a:r>
          </a:p>
          <a:p>
            <a:r>
              <a:rPr lang="en-US" dirty="0" smtClean="0"/>
              <a:t>Much of data is publically available on PDS</a:t>
            </a:r>
          </a:p>
        </p:txBody>
      </p:sp>
    </p:spTree>
    <p:extLst>
      <p:ext uri="{BB962C8B-B14F-4D97-AF65-F5344CB8AC3E}">
        <p14:creationId xmlns:p14="http://schemas.microsoft.com/office/powerpoint/2010/main" val="69033145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Available Datasets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Gaskell Shape Models</a:t>
            </a:r>
          </a:p>
          <a:p>
            <a:pPr lvl="1"/>
            <a:r>
              <a:rPr lang="en-US" dirty="0" err="1" smtClean="0"/>
              <a:t>Bennu</a:t>
            </a:r>
            <a:r>
              <a:rPr lang="en-US" dirty="0" smtClean="0"/>
              <a:t>: Nolan, 2 truth models (4 not yet ready). </a:t>
            </a:r>
            <a:r>
              <a:rPr lang="en-US" dirty="0" err="1" smtClean="0"/>
              <a:t>Mapcam</a:t>
            </a:r>
            <a:r>
              <a:rPr lang="en-US" dirty="0" smtClean="0"/>
              <a:t>, </a:t>
            </a:r>
            <a:r>
              <a:rPr lang="en-US" dirty="0" err="1" smtClean="0"/>
              <a:t>Polycam</a:t>
            </a:r>
            <a:r>
              <a:rPr lang="en-US" dirty="0" smtClean="0"/>
              <a:t> images for all phases of the DRM Rev C for shape model 3; OLA data</a:t>
            </a:r>
          </a:p>
          <a:p>
            <a:pPr lvl="1"/>
            <a:r>
              <a:rPr lang="en-US" dirty="0" smtClean="0"/>
              <a:t>Eros: MSI, NIS, and NLR, Gaskell </a:t>
            </a:r>
            <a:r>
              <a:rPr lang="en-US" dirty="0" err="1" smtClean="0"/>
              <a:t>maplets</a:t>
            </a:r>
            <a:endParaRPr lang="en-US" dirty="0" smtClean="0"/>
          </a:p>
          <a:p>
            <a:pPr lvl="1"/>
            <a:r>
              <a:rPr lang="en-US" dirty="0" err="1" smtClean="0"/>
              <a:t>Itokawa</a:t>
            </a:r>
            <a:r>
              <a:rPr lang="en-US" dirty="0" smtClean="0"/>
              <a:t>: AMICA, and LIDAR</a:t>
            </a:r>
          </a:p>
          <a:p>
            <a:pPr lvl="1"/>
            <a:r>
              <a:rPr lang="en-US" dirty="0" err="1" smtClean="0"/>
              <a:t>Vesta</a:t>
            </a:r>
            <a:r>
              <a:rPr lang="en-US" dirty="0" smtClean="0"/>
              <a:t>: FC</a:t>
            </a:r>
          </a:p>
          <a:p>
            <a:pPr lvl="1"/>
            <a:r>
              <a:rPr lang="en-US" dirty="0" smtClean="0"/>
              <a:t>Ceres (for Dawn team only): FC</a:t>
            </a:r>
          </a:p>
          <a:p>
            <a:pPr lvl="1"/>
            <a:r>
              <a:rPr lang="en-US" dirty="0" err="1" smtClean="0"/>
              <a:t>Bennu</a:t>
            </a:r>
            <a:r>
              <a:rPr lang="en-US" dirty="0" smtClean="0"/>
              <a:t>: Gaskell </a:t>
            </a:r>
            <a:r>
              <a:rPr lang="en-US" dirty="0" err="1" smtClean="0"/>
              <a:t>maplets</a:t>
            </a:r>
            <a:endParaRPr lang="en-US" dirty="0" smtClean="0"/>
          </a:p>
          <a:p>
            <a:pPr lvl="1"/>
            <a:r>
              <a:rPr lang="en-US" dirty="0" smtClean="0"/>
              <a:t>Phoebe</a:t>
            </a:r>
          </a:p>
          <a:p>
            <a:pPr lvl="1"/>
            <a:r>
              <a:rPr lang="en-US" dirty="0" err="1" smtClean="0"/>
              <a:t>Mimas</a:t>
            </a:r>
            <a:endParaRPr lang="en-US" dirty="0" smtClean="0"/>
          </a:p>
          <a:p>
            <a:pPr lvl="1"/>
            <a:r>
              <a:rPr lang="en-US" dirty="0" err="1" smtClean="0"/>
              <a:t>Phobos</a:t>
            </a:r>
            <a:endParaRPr lang="en-US" dirty="0" smtClean="0"/>
          </a:p>
          <a:p>
            <a:pPr lvl="1"/>
            <a:r>
              <a:rPr lang="en-US" dirty="0" smtClean="0"/>
              <a:t>Pluto, Charon, Nix, Hydra</a:t>
            </a:r>
          </a:p>
          <a:p>
            <a:r>
              <a:rPr lang="en-US" dirty="0" smtClean="0"/>
              <a:t>Thomas shape models</a:t>
            </a:r>
          </a:p>
          <a:p>
            <a:r>
              <a:rPr lang="en-US" dirty="0" err="1" smtClean="0"/>
              <a:t>Stooke</a:t>
            </a:r>
            <a:r>
              <a:rPr lang="en-US" dirty="0" smtClean="0"/>
              <a:t> shape models</a:t>
            </a:r>
          </a:p>
          <a:p>
            <a:r>
              <a:rPr lang="en-US" dirty="0" smtClean="0"/>
              <a:t>Hudson (radar) shape </a:t>
            </a:r>
            <a:r>
              <a:rPr lang="en-US" dirty="0" smtClean="0"/>
              <a:t>models</a:t>
            </a:r>
          </a:p>
          <a:p>
            <a:r>
              <a:rPr lang="en-US" dirty="0" smtClean="0"/>
              <a:t>Details of origin are listed in the help section of SBMT</a:t>
            </a:r>
            <a:endParaRPr lang="en-US" dirty="0" smtClean="0"/>
          </a:p>
        </p:txBody>
      </p:sp>
    </p:spTree>
    <p:extLst>
      <p:ext uri="{BB962C8B-B14F-4D97-AF65-F5344CB8AC3E}">
        <p14:creationId xmlns:p14="http://schemas.microsoft.com/office/powerpoint/2010/main" val="3689459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6881" y="1485403"/>
            <a:ext cx="5817797" cy="2645450"/>
          </a:xfrm>
          <a:prstGeom prst="rect">
            <a:avLst/>
          </a:prstGeom>
        </p:spPr>
      </p:pic>
      <p:sp>
        <p:nvSpPr>
          <p:cNvPr id="4" name="Title 3"/>
          <p:cNvSpPr>
            <a:spLocks noGrp="1"/>
          </p:cNvSpPr>
          <p:nvPr>
            <p:ph type="title"/>
          </p:nvPr>
        </p:nvSpPr>
        <p:spPr/>
        <p:txBody>
          <a:bodyPr>
            <a:normAutofit fontScale="90000"/>
          </a:bodyPr>
          <a:lstStyle/>
          <a:p>
            <a:r>
              <a:rPr lang="en-US" dirty="0" smtClean="0"/>
              <a:t>Obtaining the Small Body Mapping Tool</a:t>
            </a:r>
            <a:endParaRPr lang="en-US" dirty="0"/>
          </a:p>
        </p:txBody>
      </p:sp>
      <p:sp>
        <p:nvSpPr>
          <p:cNvPr id="6" name="Text Placeholder 5"/>
          <p:cNvSpPr>
            <a:spLocks noGrp="1"/>
          </p:cNvSpPr>
          <p:nvPr>
            <p:ph sz="half" idx="2"/>
          </p:nvPr>
        </p:nvSpPr>
        <p:spPr>
          <a:xfrm>
            <a:off x="2375854" y="4187927"/>
            <a:ext cx="6642698" cy="2761037"/>
          </a:xfrm>
        </p:spPr>
        <p:txBody>
          <a:bodyPr>
            <a:normAutofit fontScale="62500" lnSpcReduction="20000"/>
          </a:bodyPr>
          <a:lstStyle/>
          <a:p>
            <a:r>
              <a:rPr lang="en-US" dirty="0" smtClean="0"/>
              <a:t>Open </a:t>
            </a:r>
          </a:p>
          <a:p>
            <a:pPr lvl="1"/>
            <a:r>
              <a:rPr lang="en-US" dirty="0" smtClean="0">
                <a:hlinkClick r:id="rId3"/>
              </a:rPr>
              <a:t>http</a:t>
            </a:r>
            <a:r>
              <a:rPr lang="en-US" dirty="0">
                <a:hlinkClick r:id="rId3"/>
              </a:rPr>
              <a:t>://sbmt.jhuapl.edu/internal</a:t>
            </a:r>
            <a:r>
              <a:rPr lang="en-US" dirty="0" smtClean="0">
                <a:hlinkClick r:id="rId3"/>
              </a:rPr>
              <a:t>/</a:t>
            </a:r>
            <a:endParaRPr lang="en-US" dirty="0" smtClean="0"/>
          </a:p>
          <a:p>
            <a:r>
              <a:rPr lang="en-US" dirty="0" smtClean="0"/>
              <a:t>Outside APL, enter your username and password in </a:t>
            </a:r>
            <a:r>
              <a:rPr lang="en-US" dirty="0" err="1" smtClean="0"/>
              <a:t>password.txt</a:t>
            </a:r>
            <a:r>
              <a:rPr lang="en-US" dirty="0" smtClean="0"/>
              <a:t> file (similar to license file) in same directory where you keep your SMBT application or  put it in the hidden ./</a:t>
            </a:r>
            <a:r>
              <a:rPr lang="en-US" dirty="0" err="1" smtClean="0"/>
              <a:t>neartool</a:t>
            </a:r>
            <a:endParaRPr lang="en-US" dirty="0" smtClean="0"/>
          </a:p>
          <a:p>
            <a:pPr lvl="1"/>
            <a:r>
              <a:rPr lang="en-US" dirty="0" smtClean="0"/>
              <a:t>Mac and </a:t>
            </a:r>
            <a:r>
              <a:rPr lang="en-US" dirty="0" err="1" smtClean="0"/>
              <a:t>linux</a:t>
            </a:r>
            <a:r>
              <a:rPr lang="en-US" dirty="0" smtClean="0"/>
              <a:t> users: ~/.</a:t>
            </a:r>
            <a:r>
              <a:rPr lang="en-US" dirty="0" err="1" smtClean="0"/>
              <a:t>neartool</a:t>
            </a:r>
            <a:endParaRPr lang="en-US" dirty="0" smtClean="0"/>
          </a:p>
          <a:p>
            <a:pPr lvl="1"/>
            <a:r>
              <a:rPr lang="en-US" dirty="0" smtClean="0"/>
              <a:t>PC users: C</a:t>
            </a:r>
            <a:r>
              <a:rPr lang="en-US" dirty="0"/>
              <a:t>:\Users\&lt;username&gt;\.</a:t>
            </a:r>
            <a:r>
              <a:rPr lang="en-US" dirty="0" err="1"/>
              <a:t>neartool</a:t>
            </a:r>
            <a:endParaRPr lang="en-US" dirty="0" smtClean="0"/>
          </a:p>
          <a:p>
            <a:r>
              <a:rPr lang="en-US" dirty="0" smtClean="0"/>
              <a:t>You will need Java 8 or higher installed on your computer </a:t>
            </a:r>
          </a:p>
          <a:p>
            <a:r>
              <a:rPr lang="en-US" dirty="0" smtClean="0"/>
              <a:t>Read the Download and Installation page for system requirements and detailed installation information.</a:t>
            </a:r>
            <a:endParaRPr lang="en-US" dirty="0"/>
          </a:p>
        </p:txBody>
      </p:sp>
      <p:cxnSp>
        <p:nvCxnSpPr>
          <p:cNvPr id="3" name="Straight Arrow Connector 2"/>
          <p:cNvCxnSpPr/>
          <p:nvPr/>
        </p:nvCxnSpPr>
        <p:spPr>
          <a:xfrm flipH="1">
            <a:off x="3254851" y="2784101"/>
            <a:ext cx="1840867" cy="4140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202734" y="2480455"/>
            <a:ext cx="1718434" cy="646331"/>
          </a:xfrm>
          <a:prstGeom prst="rect">
            <a:avLst/>
          </a:prstGeom>
          <a:noFill/>
        </p:spPr>
        <p:txBody>
          <a:bodyPr wrap="square" rtlCol="0">
            <a:spAutoFit/>
          </a:bodyPr>
          <a:lstStyle/>
          <a:p>
            <a:r>
              <a:rPr lang="en-US" dirty="0" smtClean="0"/>
              <a:t>Click on appropriate file</a:t>
            </a:r>
            <a:endParaRPr lang="en-US" dirty="0"/>
          </a:p>
        </p:txBody>
      </p:sp>
    </p:spTree>
    <p:extLst>
      <p:ext uri="{BB962C8B-B14F-4D97-AF65-F5344CB8AC3E}">
        <p14:creationId xmlns:p14="http://schemas.microsoft.com/office/powerpoint/2010/main" val="324029985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Basics</a:t>
            </a:r>
            <a:endParaRPr lang="en-US" dirty="0"/>
          </a:p>
        </p:txBody>
      </p:sp>
      <p:pic>
        <p:nvPicPr>
          <p:cNvPr id="6" name="Picture Placeholder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02713" y="1244601"/>
            <a:ext cx="5247549" cy="4499288"/>
          </a:xfrm>
          <a:prstGeom prst="rect">
            <a:avLst/>
          </a:prstGeom>
        </p:spPr>
      </p:pic>
      <p:sp>
        <p:nvSpPr>
          <p:cNvPr id="7" name="Text Placeholder 3"/>
          <p:cNvSpPr txBox="1">
            <a:spLocks/>
          </p:cNvSpPr>
          <p:nvPr/>
        </p:nvSpPr>
        <p:spPr>
          <a:xfrm>
            <a:off x="235445" y="1570961"/>
            <a:ext cx="3012240" cy="4964205"/>
          </a:xfrm>
          <a:prstGeom prst="rect">
            <a:avLst/>
          </a:prstGeom>
        </p:spPr>
        <p:txBody>
          <a:bodyPr>
            <a:normAutofit fontScale="70000" lnSpcReduction="2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bg1"/>
                </a:solidFill>
                <a:latin typeface="Cambria"/>
                <a:ea typeface="+mn-ea"/>
                <a:cs typeface="Cambria"/>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bg1"/>
                </a:solidFill>
                <a:latin typeface="Cambria"/>
                <a:ea typeface="+mn-ea"/>
                <a:cs typeface="Cambria"/>
              </a:defRPr>
            </a:lvl2pPr>
            <a:lvl3pPr marL="996696" indent="-228600" algn="l" rtl="0" eaLnBrk="1" latinLnBrk="0" hangingPunct="1">
              <a:spcBef>
                <a:spcPct val="20000"/>
              </a:spcBef>
              <a:buClr>
                <a:schemeClr val="accent3"/>
              </a:buClr>
              <a:buFont typeface="Arial"/>
              <a:buChar char="▪"/>
              <a:defRPr kumimoji="0" sz="2400" kern="1200">
                <a:solidFill>
                  <a:schemeClr val="bg1"/>
                </a:solidFill>
                <a:latin typeface="Cambria"/>
                <a:ea typeface="+mn-ea"/>
                <a:cs typeface="Cambria"/>
              </a:defRPr>
            </a:lvl3pPr>
            <a:lvl4pPr marL="1216152" indent="-182880" algn="l" rtl="0" eaLnBrk="1" latinLnBrk="0" hangingPunct="1">
              <a:spcBef>
                <a:spcPct val="20000"/>
              </a:spcBef>
              <a:buClr>
                <a:schemeClr val="accent4"/>
              </a:buClr>
              <a:buFont typeface="Arial"/>
              <a:buChar char="▪"/>
              <a:defRPr kumimoji="0" sz="2000" kern="1200">
                <a:solidFill>
                  <a:schemeClr val="bg1"/>
                </a:solidFill>
                <a:latin typeface="Cambria"/>
                <a:ea typeface="+mn-ea"/>
                <a:cs typeface="Cambria"/>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bg1"/>
                </a:solidFill>
                <a:latin typeface="Cambria"/>
                <a:ea typeface="+mn-ea"/>
                <a:cs typeface="Cambria"/>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dirty="0" smtClean="0"/>
              <a:t>The tool is divided into 2 main parts: A renderer panel on the right and control panel on the left. The renderer panel displays data in 3D and the control panel is used to control what gets displayed in the renderer.</a:t>
            </a:r>
          </a:p>
          <a:p>
            <a:endParaRPr lang="en-US" dirty="0" smtClean="0"/>
          </a:p>
          <a:p>
            <a:r>
              <a:rPr lang="en-US" dirty="0" smtClean="0"/>
              <a:t>In addition, there is a menu bar on top with additional options and a status bar on the bottom</a:t>
            </a:r>
          </a:p>
          <a:p>
            <a:endParaRPr lang="en-US" dirty="0" smtClean="0"/>
          </a:p>
          <a:p>
            <a:endParaRPr lang="en-US" dirty="0"/>
          </a:p>
        </p:txBody>
      </p:sp>
      <p:cxnSp>
        <p:nvCxnSpPr>
          <p:cNvPr id="8" name="Straight Arrow Connector 7"/>
          <p:cNvCxnSpPr/>
          <p:nvPr/>
        </p:nvCxnSpPr>
        <p:spPr>
          <a:xfrm flipV="1">
            <a:off x="6273800" y="4710669"/>
            <a:ext cx="157291" cy="114403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902357" y="5972056"/>
            <a:ext cx="1631201" cy="369332"/>
          </a:xfrm>
          <a:prstGeom prst="rect">
            <a:avLst/>
          </a:prstGeom>
          <a:noFill/>
        </p:spPr>
        <p:txBody>
          <a:bodyPr wrap="none" rtlCol="0">
            <a:spAutoFit/>
          </a:bodyPr>
          <a:lstStyle/>
          <a:p>
            <a:r>
              <a:rPr lang="en-US" dirty="0" smtClean="0">
                <a:solidFill>
                  <a:srgbClr val="FFFFFF"/>
                </a:solidFill>
              </a:rPr>
              <a:t>Renderer panel</a:t>
            </a:r>
          </a:p>
        </p:txBody>
      </p:sp>
      <p:sp>
        <p:nvSpPr>
          <p:cNvPr id="10" name="TextBox 9"/>
          <p:cNvSpPr txBox="1"/>
          <p:nvPr/>
        </p:nvSpPr>
        <p:spPr>
          <a:xfrm>
            <a:off x="4165600" y="690602"/>
            <a:ext cx="1471489" cy="369332"/>
          </a:xfrm>
          <a:prstGeom prst="rect">
            <a:avLst/>
          </a:prstGeom>
          <a:noFill/>
        </p:spPr>
        <p:txBody>
          <a:bodyPr wrap="none" rtlCol="0">
            <a:spAutoFit/>
          </a:bodyPr>
          <a:lstStyle/>
          <a:p>
            <a:r>
              <a:rPr lang="en-US" dirty="0" smtClean="0">
                <a:solidFill>
                  <a:schemeClr val="bg1"/>
                </a:solidFill>
              </a:rPr>
              <a:t>Control panel</a:t>
            </a:r>
          </a:p>
        </p:txBody>
      </p:sp>
      <p:cxnSp>
        <p:nvCxnSpPr>
          <p:cNvPr id="11" name="Straight Arrow Connector 10"/>
          <p:cNvCxnSpPr/>
          <p:nvPr/>
        </p:nvCxnSpPr>
        <p:spPr>
          <a:xfrm flipV="1">
            <a:off x="3839043" y="5487852"/>
            <a:ext cx="627274" cy="4895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585954" y="5977394"/>
            <a:ext cx="1159292" cy="369332"/>
          </a:xfrm>
          <a:prstGeom prst="rect">
            <a:avLst/>
          </a:prstGeom>
          <a:noFill/>
        </p:spPr>
        <p:txBody>
          <a:bodyPr wrap="none" rtlCol="0">
            <a:spAutoFit/>
          </a:bodyPr>
          <a:lstStyle/>
          <a:p>
            <a:r>
              <a:rPr lang="en-US" dirty="0" smtClean="0">
                <a:solidFill>
                  <a:srgbClr val="FFFFFF"/>
                </a:solidFill>
              </a:rPr>
              <a:t>Status bar</a:t>
            </a:r>
            <a:endParaRPr lang="en-US" dirty="0">
              <a:solidFill>
                <a:srgbClr val="FFFFFF"/>
              </a:solidFill>
            </a:endParaRPr>
          </a:p>
        </p:txBody>
      </p:sp>
      <p:cxnSp>
        <p:nvCxnSpPr>
          <p:cNvPr id="13" name="Straight Arrow Connector 12"/>
          <p:cNvCxnSpPr/>
          <p:nvPr/>
        </p:nvCxnSpPr>
        <p:spPr>
          <a:xfrm flipH="1">
            <a:off x="4466317" y="1059934"/>
            <a:ext cx="64213" cy="8306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918465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lstStyle/>
          <a:p>
            <a:r>
              <a:rPr lang="en-US" dirty="0" smtClean="0"/>
              <a:t>In the renderer view, rotate the asteroid by  dragging the mouse while holding down the left mouse button.</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Rotating Shape Model</a:t>
            </a:r>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12696" y="1295400"/>
            <a:ext cx="6431303" cy="4622086"/>
          </a:xfrm>
          <a:prstGeom prst="rect">
            <a:avLst/>
          </a:prstGeom>
        </p:spPr>
      </p:pic>
    </p:spTree>
    <p:extLst>
      <p:ext uri="{BB962C8B-B14F-4D97-AF65-F5344CB8AC3E}">
        <p14:creationId xmlns:p14="http://schemas.microsoft.com/office/powerpoint/2010/main" val="30890162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a:bodyPr>
          <a:lstStyle/>
          <a:p>
            <a:r>
              <a:rPr lang="en-US" dirty="0" smtClean="0"/>
              <a:t>There are 2 ways to zoom in and out of the renderer.</a:t>
            </a:r>
          </a:p>
          <a:p>
            <a:endParaRPr lang="en-US" dirty="0"/>
          </a:p>
          <a:p>
            <a:pPr marL="342900" indent="-342900">
              <a:buAutoNum type="arabicPeriod"/>
            </a:pPr>
            <a:r>
              <a:rPr lang="en-US" dirty="0" smtClean="0"/>
              <a:t>Use the mouse wheel</a:t>
            </a:r>
          </a:p>
          <a:p>
            <a:pPr marL="342900" indent="-342900">
              <a:buAutoNum type="arabicPeriod"/>
            </a:pPr>
            <a:r>
              <a:rPr lang="en-US" dirty="0" smtClean="0"/>
              <a:t>Drag the mouse in the </a:t>
            </a:r>
            <a:r>
              <a:rPr lang="en-US" b="1" u="sng" dirty="0" smtClean="0"/>
              <a:t>upward</a:t>
            </a:r>
            <a:r>
              <a:rPr lang="en-US" dirty="0" smtClean="0"/>
              <a:t> direction while holding down the right mouse button to zoom in. Drag the  mouse in the </a:t>
            </a:r>
            <a:r>
              <a:rPr lang="en-US" b="1" u="sng" dirty="0" smtClean="0"/>
              <a:t>downward</a:t>
            </a:r>
            <a:r>
              <a:rPr lang="en-US" dirty="0" smtClean="0"/>
              <a:t> direction while holding down the right  mouse down to zoom out.</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0000" lnSpcReduction="2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Zooming in and out of</a:t>
            </a:r>
          </a:p>
          <a:p>
            <a:r>
              <a:rPr lang="en-US" dirty="0"/>
              <a:t>t</a:t>
            </a:r>
            <a:r>
              <a:rPr lang="en-US" dirty="0" smtClean="0"/>
              <a:t>he Renderer</a:t>
            </a:r>
            <a:endParaRPr lang="en-US"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98941" y="1372367"/>
            <a:ext cx="6645058" cy="4775709"/>
          </a:xfrm>
          <a:prstGeom prst="rect">
            <a:avLst/>
          </a:prstGeom>
        </p:spPr>
      </p:pic>
    </p:spTree>
    <p:extLst>
      <p:ext uri="{BB962C8B-B14F-4D97-AF65-F5344CB8AC3E}">
        <p14:creationId xmlns:p14="http://schemas.microsoft.com/office/powerpoint/2010/main" val="19205779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lstStyle/>
          <a:p>
            <a:r>
              <a:rPr lang="en-US" dirty="0" smtClean="0"/>
              <a:t>Panning moves the shape model sideways without rotating it. </a:t>
            </a:r>
          </a:p>
          <a:p>
            <a:endParaRPr lang="en-US" dirty="0"/>
          </a:p>
          <a:p>
            <a:r>
              <a:rPr lang="en-US" dirty="0" smtClean="0"/>
              <a:t>To pan, drag the mouse while holding down the middle mouse button or hold shift button and drag</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Panning the Shape Model</a:t>
            </a:r>
            <a:endParaRPr lang="en-US"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55447" y="1295400"/>
            <a:ext cx="6388553" cy="4591362"/>
          </a:xfrm>
          <a:prstGeom prst="rect">
            <a:avLst/>
          </a:prstGeom>
        </p:spPr>
      </p:pic>
    </p:spTree>
    <p:extLst>
      <p:ext uri="{BB962C8B-B14F-4D97-AF65-F5344CB8AC3E}">
        <p14:creationId xmlns:p14="http://schemas.microsoft.com/office/powerpoint/2010/main" val="187759607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lstStyle/>
          <a:p>
            <a:r>
              <a:rPr lang="en-US" dirty="0" smtClean="0"/>
              <a:t>Spinning rotates the shape model around an axis that  points into the center of renderer view. </a:t>
            </a:r>
          </a:p>
          <a:p>
            <a:endParaRPr lang="en-US" dirty="0"/>
          </a:p>
          <a:p>
            <a:r>
              <a:rPr lang="en-US" dirty="0" smtClean="0"/>
              <a:t>To spin, drag the mouse while holding down the left mouse button </a:t>
            </a:r>
            <a:r>
              <a:rPr lang="en-US" b="1" u="sng" dirty="0" smtClean="0"/>
              <a:t>and the control key</a:t>
            </a:r>
            <a:r>
              <a:rPr lang="en-US" dirty="0" smtClean="0"/>
              <a:t>.</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Spinning the Shape Model</a:t>
            </a:r>
            <a:endParaRPr lang="en-US"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35901" y="1295400"/>
            <a:ext cx="6733527" cy="4839290"/>
          </a:xfrm>
          <a:prstGeom prst="rect">
            <a:avLst/>
          </a:prstGeom>
        </p:spPr>
      </p:pic>
      <p:sp>
        <p:nvSpPr>
          <p:cNvPr id="8" name="Circular Arrow 7"/>
          <p:cNvSpPr/>
          <p:nvPr/>
        </p:nvSpPr>
        <p:spPr>
          <a:xfrm>
            <a:off x="5397802" y="2580871"/>
            <a:ext cx="2345535" cy="2263384"/>
          </a:xfrm>
          <a:prstGeom prst="circular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276402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lstStyle/>
          <a:p>
            <a:r>
              <a:rPr lang="en-US" dirty="0" smtClean="0"/>
              <a:t>By default when rotating the camera (while dragging with left mouse button), the shape model rotates around the center of the shape model.</a:t>
            </a:r>
          </a:p>
          <a:p>
            <a:endParaRPr lang="en-US" dirty="0"/>
          </a:p>
          <a:p>
            <a:r>
              <a:rPr lang="en-US" dirty="0" smtClean="0"/>
              <a:t>To rotate around a different point on the shape model, position the mouse over that point and press the ‘c’ key.</a:t>
            </a:r>
          </a:p>
          <a:p>
            <a:endParaRPr lang="en-US" dirty="0"/>
          </a:p>
          <a:p>
            <a:r>
              <a:rPr lang="en-US" dirty="0" smtClean="0"/>
              <a:t>To return to the default center of rotation, press the ‘r’ key (for reset).</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Change Center of Rotation</a:t>
            </a:r>
            <a:endParaRPr lang="en-US"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0192" y="1295400"/>
            <a:ext cx="6573807" cy="4724502"/>
          </a:xfrm>
          <a:prstGeom prst="rect">
            <a:avLst/>
          </a:prstGeom>
        </p:spPr>
      </p:pic>
    </p:spTree>
    <p:extLst>
      <p:ext uri="{BB962C8B-B14F-4D97-AF65-F5344CB8AC3E}">
        <p14:creationId xmlns:p14="http://schemas.microsoft.com/office/powerpoint/2010/main" val="304615827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a:bodyPr>
          <a:lstStyle/>
          <a:p>
            <a:r>
              <a:rPr lang="en-US" dirty="0"/>
              <a:t>Click on the “Export to Image…” in the File menu. Choose a format and name for the image</a:t>
            </a:r>
            <a:r>
              <a:rPr lang="en-US" dirty="0" smtClean="0"/>
              <a:t>.</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0000" lnSpcReduction="2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Save </a:t>
            </a:r>
            <a:r>
              <a:rPr lang="en-US" dirty="0"/>
              <a:t>renderer </a:t>
            </a:r>
            <a:r>
              <a:rPr lang="en-US" dirty="0" smtClean="0"/>
              <a:t>view</a:t>
            </a:r>
          </a:p>
          <a:p>
            <a:r>
              <a:rPr lang="en-US" dirty="0"/>
              <a:t>a</a:t>
            </a:r>
            <a:r>
              <a:rPr lang="en-US" dirty="0" smtClean="0"/>
              <a:t>s image</a:t>
            </a:r>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05795" y="1256284"/>
            <a:ext cx="5889654" cy="4898751"/>
          </a:xfrm>
          <a:prstGeom prst="rect">
            <a:avLst/>
          </a:prstGeom>
        </p:spPr>
      </p:pic>
    </p:spTree>
    <p:extLst>
      <p:ext uri="{BB962C8B-B14F-4D97-AF65-F5344CB8AC3E}">
        <p14:creationId xmlns:p14="http://schemas.microsoft.com/office/powerpoint/2010/main" val="184287261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a:bodyPr>
          <a:lstStyle/>
          <a:p>
            <a:r>
              <a:rPr lang="en-US" dirty="0" smtClean="0"/>
              <a:t>By default the vertical field of view of the camera is 30 degrees and the distance is chosen so the entire shape model fits  in the renderer view.</a:t>
            </a:r>
          </a:p>
          <a:p>
            <a:endParaRPr lang="en-US" dirty="0"/>
          </a:p>
          <a:p>
            <a:r>
              <a:rPr lang="en-US" dirty="0" smtClean="0"/>
              <a:t>To change these values, open the Camera… dialog in the File menu.</a:t>
            </a:r>
          </a:p>
          <a:p>
            <a:endParaRPr lang="en-US" dirty="0"/>
          </a:p>
          <a:p>
            <a:r>
              <a:rPr lang="en-US" dirty="0" smtClean="0"/>
              <a:t>Enter a field of view of 5 degrees.</a:t>
            </a:r>
          </a:p>
          <a:p>
            <a:endParaRPr lang="en-US" dirty="0"/>
          </a:p>
          <a:p>
            <a:r>
              <a:rPr lang="en-US" dirty="0" smtClean="0"/>
              <a:t>Enter a distance of 2000 km.</a:t>
            </a:r>
          </a:p>
          <a:p>
            <a:endParaRPr lang="en-US" dirty="0"/>
          </a:p>
          <a:p>
            <a:r>
              <a:rPr lang="en-US" dirty="0" smtClean="0"/>
              <a:t>Then click OK</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0000" lnSpcReduction="2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Change Camera Vertical Field of View and Distance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946" y="1587536"/>
            <a:ext cx="6531054" cy="4632138"/>
          </a:xfrm>
          <a:prstGeom prst="rect">
            <a:avLst/>
          </a:prstGeom>
        </p:spPr>
      </p:pic>
    </p:spTree>
    <p:extLst>
      <p:ext uri="{BB962C8B-B14F-4D97-AF65-F5344CB8AC3E}">
        <p14:creationId xmlns:p14="http://schemas.microsoft.com/office/powerpoint/2010/main" val="271110892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150160"/>
          </a:xfrm>
        </p:spPr>
        <p:txBody>
          <a:bodyPr>
            <a:normAutofit/>
          </a:bodyPr>
          <a:lstStyle/>
          <a:p>
            <a:r>
              <a:rPr lang="en-US" dirty="0"/>
              <a:t>In the View menu, click on the </a:t>
            </a:r>
            <a:r>
              <a:rPr lang="en-US" dirty="0" smtClean="0"/>
              <a:t>Asteroids -</a:t>
            </a:r>
            <a:r>
              <a:rPr lang="en-US" dirty="0"/>
              <a:t>&gt; </a:t>
            </a:r>
            <a:r>
              <a:rPr lang="en-US" dirty="0" smtClean="0"/>
              <a:t>Near-Earth-&gt; </a:t>
            </a:r>
            <a:r>
              <a:rPr lang="en-US" dirty="0" err="1" smtClean="0"/>
              <a:t>Bennu</a:t>
            </a:r>
            <a:r>
              <a:rPr lang="en-US" dirty="0" smtClean="0"/>
              <a:t>-&gt; Image Based -&gt; Gaskell (V3 Image) option</a:t>
            </a:r>
            <a:r>
              <a:rPr lang="en-US" dirty="0"/>
              <a:t>. </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Go to </a:t>
            </a:r>
            <a:r>
              <a:rPr lang="en-US" dirty="0" err="1" smtClean="0"/>
              <a:t>Bennu</a:t>
            </a:r>
            <a:r>
              <a:rPr lang="en-US" dirty="0" smtClean="0"/>
              <a:t> V3 Data</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59610" y="2211125"/>
            <a:ext cx="5654282" cy="4082392"/>
          </a:xfrm>
          <a:prstGeom prst="rect">
            <a:avLst/>
          </a:prstGeom>
        </p:spPr>
      </p:pic>
    </p:spTree>
    <p:extLst>
      <p:ext uri="{BB962C8B-B14F-4D97-AF65-F5344CB8AC3E}">
        <p14:creationId xmlns:p14="http://schemas.microsoft.com/office/powerpoint/2010/main" val="273137619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4592" y="155448"/>
            <a:ext cx="8674608" cy="1139952"/>
          </a:xfrm>
        </p:spPr>
        <p:txBody>
          <a:bodyPr>
            <a:normAutofit fontScale="90000"/>
          </a:bodyPr>
          <a:lstStyle/>
          <a:p>
            <a:r>
              <a:rPr lang="en-US" dirty="0"/>
              <a:t>Control panel </a:t>
            </a:r>
            <a:r>
              <a:rPr lang="en-US" dirty="0" smtClean="0"/>
              <a:t>features: Show Coordinate Grid</a:t>
            </a:r>
            <a:endParaRPr lang="en-US" dirty="0"/>
          </a:p>
        </p:txBody>
      </p:sp>
      <p:sp>
        <p:nvSpPr>
          <p:cNvPr id="4" name="Text Placeholder 3"/>
          <p:cNvSpPr>
            <a:spLocks noGrp="1"/>
          </p:cNvSpPr>
          <p:nvPr>
            <p:ph type="body" sz="half" idx="2"/>
          </p:nvPr>
        </p:nvSpPr>
        <p:spPr>
          <a:xfrm>
            <a:off x="503159" y="2856408"/>
            <a:ext cx="2468880" cy="5601716"/>
          </a:xfrm>
        </p:spPr>
        <p:txBody>
          <a:bodyPr/>
          <a:lstStyle/>
          <a:p>
            <a:r>
              <a:rPr lang="en-US" dirty="0" smtClean="0"/>
              <a:t>Click “Show Coordinate Grid”</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3763" y="1754924"/>
            <a:ext cx="5994212" cy="4351798"/>
          </a:xfrm>
          <a:prstGeom prst="rect">
            <a:avLst/>
          </a:prstGeom>
        </p:spPr>
      </p:pic>
      <p:cxnSp>
        <p:nvCxnSpPr>
          <p:cNvPr id="7" name="Straight Arrow Connector 6"/>
          <p:cNvCxnSpPr/>
          <p:nvPr/>
        </p:nvCxnSpPr>
        <p:spPr>
          <a:xfrm>
            <a:off x="1910914" y="4003214"/>
            <a:ext cx="109284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98455" y="1904772"/>
            <a:ext cx="1099880" cy="369332"/>
          </a:xfrm>
          <a:prstGeom prst="rect">
            <a:avLst/>
          </a:prstGeom>
          <a:noFill/>
        </p:spPr>
        <p:txBody>
          <a:bodyPr wrap="none" rtlCol="0">
            <a:spAutoFit/>
          </a:bodyPr>
          <a:lstStyle/>
          <a:p>
            <a:r>
              <a:rPr lang="en-US" dirty="0" smtClean="0"/>
              <a:t>Click here</a:t>
            </a:r>
            <a:endParaRPr lang="en-US" dirty="0"/>
          </a:p>
        </p:txBody>
      </p:sp>
    </p:spTree>
    <p:extLst>
      <p:ext uri="{BB962C8B-B14F-4D97-AF65-F5344CB8AC3E}">
        <p14:creationId xmlns:p14="http://schemas.microsoft.com/office/powerpoint/2010/main" val="339273034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4592" y="155448"/>
            <a:ext cx="8674608" cy="1139952"/>
          </a:xfrm>
        </p:spPr>
        <p:txBody>
          <a:bodyPr>
            <a:normAutofit/>
          </a:bodyPr>
          <a:lstStyle/>
          <a:p>
            <a:r>
              <a:rPr lang="en-US" dirty="0" smtClean="0"/>
              <a:t>Add ancillary data</a:t>
            </a:r>
            <a:endParaRPr lang="en-US" dirty="0"/>
          </a:p>
        </p:txBody>
      </p:sp>
      <p:sp>
        <p:nvSpPr>
          <p:cNvPr id="4" name="Text Placeholder 3"/>
          <p:cNvSpPr>
            <a:spLocks noGrp="1"/>
          </p:cNvSpPr>
          <p:nvPr>
            <p:ph type="body" sz="half" idx="2"/>
          </p:nvPr>
        </p:nvSpPr>
        <p:spPr>
          <a:xfrm>
            <a:off x="389004" y="1144138"/>
            <a:ext cx="7380676" cy="5601716"/>
          </a:xfrm>
        </p:spPr>
        <p:txBody>
          <a:bodyPr/>
          <a:lstStyle/>
          <a:p>
            <a:r>
              <a:rPr lang="en-US" dirty="0" smtClean="0"/>
              <a:t>Find some </a:t>
            </a:r>
            <a:r>
              <a:rPr lang="en-US" dirty="0"/>
              <a:t>ancillary </a:t>
            </a:r>
            <a:r>
              <a:rPr lang="en-US" dirty="0" smtClean="0"/>
              <a:t>data. Go to:</a:t>
            </a:r>
          </a:p>
          <a:p>
            <a:r>
              <a:rPr lang="en-US" dirty="0" smtClean="0"/>
              <a:t>http</a:t>
            </a:r>
            <a:r>
              <a:rPr lang="en-US" dirty="0"/>
              <a:t>://</a:t>
            </a:r>
            <a:r>
              <a:rPr lang="en-US" dirty="0" err="1"/>
              <a:t>osiris-rex.jhuapl.edu</a:t>
            </a:r>
            <a:r>
              <a:rPr lang="en-US" dirty="0"/>
              <a:t>/</a:t>
            </a:r>
            <a:r>
              <a:rPr lang="en-US" dirty="0" err="1"/>
              <a:t>altwg</a:t>
            </a:r>
            <a:r>
              <a:rPr lang="en-US" dirty="0"/>
              <a:t>/</a:t>
            </a:r>
            <a:r>
              <a:rPr lang="en-US" dirty="0" err="1"/>
              <a:t>outputdata</a:t>
            </a:r>
            <a:r>
              <a:rPr lang="en-US" dirty="0"/>
              <a:t>/</a:t>
            </a:r>
            <a:r>
              <a:rPr lang="en-US" dirty="0" err="1"/>
              <a:t>bennu_altwg</a:t>
            </a:r>
            <a:r>
              <a:rPr lang="en-US" dirty="0"/>
              <a:t>/</a:t>
            </a:r>
            <a:r>
              <a:rPr lang="en-US" dirty="0" err="1"/>
              <a:t>truth_products</a:t>
            </a:r>
            <a:r>
              <a:rPr lang="en-US" dirty="0"/>
              <a:t>/bennuv3/TRUTHBennuV3-products.html</a:t>
            </a:r>
          </a:p>
          <a:p>
            <a:endParaRPr lang="en-US" dirty="0" smtClean="0"/>
          </a:p>
          <a:p>
            <a:endParaRPr lang="en-US" dirty="0"/>
          </a:p>
        </p:txBody>
      </p:sp>
      <p:sp>
        <p:nvSpPr>
          <p:cNvPr id="8" name="TextBox 7"/>
          <p:cNvSpPr txBox="1"/>
          <p:nvPr/>
        </p:nvSpPr>
        <p:spPr>
          <a:xfrm>
            <a:off x="98455" y="1904772"/>
            <a:ext cx="1099880" cy="369332"/>
          </a:xfrm>
          <a:prstGeom prst="rect">
            <a:avLst/>
          </a:prstGeom>
          <a:noFill/>
        </p:spPr>
        <p:txBody>
          <a:bodyPr wrap="none" rtlCol="0">
            <a:spAutoFit/>
          </a:bodyPr>
          <a:lstStyle/>
          <a:p>
            <a:r>
              <a:rPr lang="en-US" dirty="0" smtClean="0"/>
              <a:t>Click here</a:t>
            </a:r>
            <a:endParaRPr lang="en-US" dirty="0"/>
          </a:p>
        </p:txBody>
      </p:sp>
      <p:pic>
        <p:nvPicPr>
          <p:cNvPr id="3" name="Picture 2" descr="Screen Shot 2016-03-14 at 2.23.5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289" y="2320289"/>
            <a:ext cx="8159996" cy="3872377"/>
          </a:xfrm>
          <a:prstGeom prst="rect">
            <a:avLst/>
          </a:prstGeom>
        </p:spPr>
      </p:pic>
      <p:sp>
        <p:nvSpPr>
          <p:cNvPr id="5" name="Oval 4"/>
          <p:cNvSpPr/>
          <p:nvPr/>
        </p:nvSpPr>
        <p:spPr>
          <a:xfrm>
            <a:off x="6314194" y="3923908"/>
            <a:ext cx="1341322" cy="192630"/>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257515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4592" y="155448"/>
            <a:ext cx="8674608" cy="1139952"/>
          </a:xfrm>
        </p:spPr>
        <p:txBody>
          <a:bodyPr>
            <a:normAutofit/>
          </a:bodyPr>
          <a:lstStyle/>
          <a:p>
            <a:r>
              <a:rPr lang="en-US" dirty="0" smtClean="0"/>
              <a:t>Add ancillary data</a:t>
            </a:r>
            <a:endParaRPr lang="en-US" dirty="0"/>
          </a:p>
        </p:txBody>
      </p:sp>
      <p:sp>
        <p:nvSpPr>
          <p:cNvPr id="4" name="Text Placeholder 3"/>
          <p:cNvSpPr>
            <a:spLocks noGrp="1"/>
          </p:cNvSpPr>
          <p:nvPr>
            <p:ph type="body" sz="half" idx="2"/>
          </p:nvPr>
        </p:nvSpPr>
        <p:spPr>
          <a:xfrm>
            <a:off x="389004" y="1144138"/>
            <a:ext cx="2468880" cy="5601716"/>
          </a:xfrm>
        </p:spPr>
        <p:txBody>
          <a:bodyPr/>
          <a:lstStyle/>
          <a:p>
            <a:endParaRPr lang="en-US" dirty="0" smtClean="0"/>
          </a:p>
          <a:p>
            <a:endParaRPr lang="en-US" dirty="0"/>
          </a:p>
          <a:p>
            <a:r>
              <a:rPr lang="en-US" dirty="0" smtClean="0"/>
              <a:t>Click “Customize Plate coloring”</a:t>
            </a:r>
          </a:p>
          <a:p>
            <a:endParaRPr lang="en-US" dirty="0"/>
          </a:p>
          <a:p>
            <a:r>
              <a:rPr lang="en-US" dirty="0" smtClean="0"/>
              <a:t>Navigate to ancillary data by clicking browse</a:t>
            </a:r>
          </a:p>
          <a:p>
            <a:endParaRPr lang="en-US" dirty="0"/>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3763" y="1777214"/>
            <a:ext cx="5994212" cy="4307218"/>
          </a:xfrm>
          <a:prstGeom prst="rect">
            <a:avLst/>
          </a:prstGeom>
        </p:spPr>
      </p:pic>
      <p:cxnSp>
        <p:nvCxnSpPr>
          <p:cNvPr id="7" name="Straight Arrow Connector 6"/>
          <p:cNvCxnSpPr/>
          <p:nvPr/>
        </p:nvCxnSpPr>
        <p:spPr>
          <a:xfrm>
            <a:off x="2404391" y="2340103"/>
            <a:ext cx="1020261" cy="14054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98455" y="1904772"/>
            <a:ext cx="1099880" cy="369332"/>
          </a:xfrm>
          <a:prstGeom prst="rect">
            <a:avLst/>
          </a:prstGeom>
          <a:noFill/>
        </p:spPr>
        <p:txBody>
          <a:bodyPr wrap="none" rtlCol="0">
            <a:spAutoFit/>
          </a:bodyPr>
          <a:lstStyle/>
          <a:p>
            <a:r>
              <a:rPr lang="en-US" dirty="0" smtClean="0"/>
              <a:t>Click here</a:t>
            </a:r>
            <a:endParaRPr lang="en-US" dirty="0"/>
          </a:p>
        </p:txBody>
      </p:sp>
    </p:spTree>
    <p:extLst>
      <p:ext uri="{BB962C8B-B14F-4D97-AF65-F5344CB8AC3E}">
        <p14:creationId xmlns:p14="http://schemas.microsoft.com/office/powerpoint/2010/main" val="38722768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4592" y="155448"/>
            <a:ext cx="8674608" cy="1139952"/>
          </a:xfrm>
        </p:spPr>
        <p:txBody>
          <a:bodyPr>
            <a:normAutofit/>
          </a:bodyPr>
          <a:lstStyle/>
          <a:p>
            <a:r>
              <a:rPr lang="en-US" dirty="0" smtClean="0"/>
              <a:t>Add ancillary data</a:t>
            </a:r>
            <a:endParaRPr lang="en-US" dirty="0"/>
          </a:p>
        </p:txBody>
      </p:sp>
      <p:sp>
        <p:nvSpPr>
          <p:cNvPr id="4" name="Text Placeholder 3"/>
          <p:cNvSpPr>
            <a:spLocks noGrp="1"/>
          </p:cNvSpPr>
          <p:nvPr>
            <p:ph type="body" sz="half" idx="2"/>
          </p:nvPr>
        </p:nvSpPr>
        <p:spPr>
          <a:xfrm>
            <a:off x="389004" y="1144138"/>
            <a:ext cx="2468880" cy="5601716"/>
          </a:xfrm>
        </p:spPr>
        <p:txBody>
          <a:bodyPr/>
          <a:lstStyle/>
          <a:p>
            <a:endParaRPr lang="en-US" dirty="0" smtClean="0"/>
          </a:p>
          <a:p>
            <a:endParaRPr lang="en-US" dirty="0"/>
          </a:p>
          <a:p>
            <a:r>
              <a:rPr lang="en-US" dirty="0" smtClean="0"/>
              <a:t>Click “Customize Plate coloring”</a:t>
            </a:r>
          </a:p>
          <a:p>
            <a:endParaRPr lang="en-US" dirty="0"/>
          </a:p>
          <a:p>
            <a:r>
              <a:rPr lang="en-US" dirty="0"/>
              <a:t>Navigate to ancillary data by clicking browse</a:t>
            </a:r>
          </a:p>
          <a:p>
            <a:endParaRPr lang="en-US" dirty="0"/>
          </a:p>
          <a:p>
            <a:r>
              <a:rPr lang="en-US" dirty="0" smtClean="0"/>
              <a:t>Name the data whatever you want, and add units if desired</a:t>
            </a:r>
          </a:p>
          <a:p>
            <a:endParaRPr lang="en-US" dirty="0"/>
          </a:p>
          <a:p>
            <a:r>
              <a:rPr lang="en-US" dirty="0" smtClean="0"/>
              <a:t>Click close</a:t>
            </a:r>
          </a:p>
          <a:p>
            <a:endParaRPr lang="en-US" dirty="0"/>
          </a:p>
          <a:p>
            <a:r>
              <a:rPr lang="en-US" dirty="0" smtClean="0"/>
              <a:t>You have now added an new layer in Plate Coloring -&gt;Standard</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3763" y="1782930"/>
            <a:ext cx="5994212" cy="4295785"/>
          </a:xfrm>
          <a:prstGeom prst="rect">
            <a:avLst/>
          </a:prstGeom>
        </p:spPr>
      </p:pic>
      <p:cxnSp>
        <p:nvCxnSpPr>
          <p:cNvPr id="7" name="Straight Arrow Connector 6"/>
          <p:cNvCxnSpPr/>
          <p:nvPr/>
        </p:nvCxnSpPr>
        <p:spPr>
          <a:xfrm>
            <a:off x="2404391" y="2340103"/>
            <a:ext cx="1020261" cy="14054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98455" y="1904772"/>
            <a:ext cx="1099880" cy="369332"/>
          </a:xfrm>
          <a:prstGeom prst="rect">
            <a:avLst/>
          </a:prstGeom>
          <a:noFill/>
        </p:spPr>
        <p:txBody>
          <a:bodyPr wrap="none" rtlCol="0">
            <a:spAutoFit/>
          </a:bodyPr>
          <a:lstStyle/>
          <a:p>
            <a:r>
              <a:rPr lang="en-US" dirty="0" smtClean="0"/>
              <a:t>Click here</a:t>
            </a:r>
            <a:endParaRPr lang="en-US" dirty="0"/>
          </a:p>
        </p:txBody>
      </p:sp>
    </p:spTree>
    <p:extLst>
      <p:ext uri="{BB962C8B-B14F-4D97-AF65-F5344CB8AC3E}">
        <p14:creationId xmlns:p14="http://schemas.microsoft.com/office/powerpoint/2010/main" val="251539993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4592" y="155448"/>
            <a:ext cx="8674608" cy="1139952"/>
          </a:xfrm>
        </p:spPr>
        <p:txBody>
          <a:bodyPr>
            <a:normAutofit/>
          </a:bodyPr>
          <a:lstStyle/>
          <a:p>
            <a:r>
              <a:rPr lang="en-US" dirty="0" smtClean="0"/>
              <a:t>Add ancillary data</a:t>
            </a:r>
            <a:endParaRPr lang="en-US" dirty="0"/>
          </a:p>
        </p:txBody>
      </p:sp>
      <p:sp>
        <p:nvSpPr>
          <p:cNvPr id="4" name="Text Placeholder 3"/>
          <p:cNvSpPr>
            <a:spLocks noGrp="1"/>
          </p:cNvSpPr>
          <p:nvPr>
            <p:ph type="body" sz="half" idx="2"/>
          </p:nvPr>
        </p:nvSpPr>
        <p:spPr>
          <a:xfrm>
            <a:off x="389004" y="1144138"/>
            <a:ext cx="2468880" cy="5601716"/>
          </a:xfrm>
        </p:spPr>
        <p:txBody>
          <a:bodyPr/>
          <a:lstStyle/>
          <a:p>
            <a:endParaRPr lang="en-US" dirty="0" smtClean="0"/>
          </a:p>
          <a:p>
            <a:endParaRPr lang="en-US" dirty="0"/>
          </a:p>
          <a:p>
            <a:r>
              <a:rPr lang="en-US" dirty="0" smtClean="0"/>
              <a:t>Click  on Plate coloring standard toggle. </a:t>
            </a:r>
            <a:endParaRPr lang="en-US" dirty="0"/>
          </a:p>
          <a:p>
            <a:endParaRPr lang="en-US" dirty="0" smtClean="0"/>
          </a:p>
          <a:p>
            <a:r>
              <a:rPr lang="en-US" dirty="0" smtClean="0"/>
              <a:t>Choose the new layer you added: </a:t>
            </a:r>
            <a:r>
              <a:rPr lang="en-US" dirty="0" err="1" smtClean="0"/>
              <a:t>Gmag</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0447" y="2133889"/>
            <a:ext cx="6317528" cy="3787713"/>
          </a:xfrm>
          <a:prstGeom prst="rect">
            <a:avLst/>
          </a:prstGeom>
        </p:spPr>
      </p:pic>
      <p:cxnSp>
        <p:nvCxnSpPr>
          <p:cNvPr id="7" name="Straight Arrow Connector 6"/>
          <p:cNvCxnSpPr/>
          <p:nvPr/>
        </p:nvCxnSpPr>
        <p:spPr>
          <a:xfrm>
            <a:off x="2247428" y="3089221"/>
            <a:ext cx="610456" cy="1070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954630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4592" y="155448"/>
            <a:ext cx="8674608" cy="1139952"/>
          </a:xfrm>
        </p:spPr>
        <p:txBody>
          <a:bodyPr>
            <a:normAutofit/>
          </a:bodyPr>
          <a:lstStyle/>
          <a:p>
            <a:r>
              <a:rPr lang="en-US" dirty="0" smtClean="0"/>
              <a:t>Transparent images</a:t>
            </a:r>
            <a:endParaRPr lang="en-US" dirty="0"/>
          </a:p>
        </p:txBody>
      </p:sp>
      <p:sp>
        <p:nvSpPr>
          <p:cNvPr id="4" name="Text Placeholder 3"/>
          <p:cNvSpPr>
            <a:spLocks noGrp="1"/>
          </p:cNvSpPr>
          <p:nvPr>
            <p:ph type="body" sz="half" idx="2"/>
          </p:nvPr>
        </p:nvSpPr>
        <p:spPr>
          <a:xfrm>
            <a:off x="339059" y="1144138"/>
            <a:ext cx="2468880" cy="5601716"/>
          </a:xfrm>
        </p:spPr>
        <p:txBody>
          <a:bodyPr/>
          <a:lstStyle/>
          <a:p>
            <a:endParaRPr lang="en-US" dirty="0" smtClean="0"/>
          </a:p>
          <a:p>
            <a:endParaRPr lang="en-US" dirty="0"/>
          </a:p>
          <a:p>
            <a:r>
              <a:rPr lang="en-US" dirty="0" smtClean="0"/>
              <a:t>Right click on image</a:t>
            </a:r>
          </a:p>
          <a:p>
            <a:endParaRPr lang="en-US" dirty="0" smtClean="0"/>
          </a:p>
          <a:p>
            <a:r>
              <a:rPr lang="en-US" dirty="0" smtClean="0"/>
              <a:t>Choose Change Opacity</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0590" y="2135880"/>
            <a:ext cx="6297385" cy="3771453"/>
          </a:xfrm>
          <a:prstGeom prst="rect">
            <a:avLst/>
          </a:prstGeom>
        </p:spPr>
      </p:pic>
      <p:cxnSp>
        <p:nvCxnSpPr>
          <p:cNvPr id="7" name="Straight Arrow Connector 6"/>
          <p:cNvCxnSpPr/>
          <p:nvPr/>
        </p:nvCxnSpPr>
        <p:spPr>
          <a:xfrm>
            <a:off x="2404391" y="2732499"/>
            <a:ext cx="4673224" cy="25898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356245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4592" y="155448"/>
            <a:ext cx="8674608" cy="1139952"/>
          </a:xfrm>
        </p:spPr>
        <p:txBody>
          <a:bodyPr>
            <a:normAutofit/>
          </a:bodyPr>
          <a:lstStyle/>
          <a:p>
            <a:r>
              <a:rPr lang="en-US" dirty="0" smtClean="0"/>
              <a:t>Transparent images</a:t>
            </a:r>
            <a:endParaRPr lang="en-US" dirty="0"/>
          </a:p>
        </p:txBody>
      </p:sp>
      <p:sp>
        <p:nvSpPr>
          <p:cNvPr id="4" name="Text Placeholder 3"/>
          <p:cNvSpPr>
            <a:spLocks noGrp="1"/>
          </p:cNvSpPr>
          <p:nvPr>
            <p:ph type="body" sz="half" idx="2"/>
          </p:nvPr>
        </p:nvSpPr>
        <p:spPr>
          <a:xfrm>
            <a:off x="339059" y="1144138"/>
            <a:ext cx="2468880" cy="5601716"/>
          </a:xfrm>
        </p:spPr>
        <p:txBody>
          <a:bodyPr/>
          <a:lstStyle/>
          <a:p>
            <a:endParaRPr lang="en-US" dirty="0" smtClean="0"/>
          </a:p>
          <a:p>
            <a:endParaRPr lang="en-US" dirty="0"/>
          </a:p>
          <a:p>
            <a:r>
              <a:rPr lang="en-US" dirty="0" smtClean="0"/>
              <a:t>Right click on image</a:t>
            </a:r>
          </a:p>
          <a:p>
            <a:endParaRPr lang="en-US" dirty="0" smtClean="0"/>
          </a:p>
          <a:p>
            <a:r>
              <a:rPr lang="en-US" dirty="0" smtClean="0"/>
              <a:t>Choose Change Opacity</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1855" y="2135880"/>
            <a:ext cx="6271825" cy="3771453"/>
          </a:xfrm>
          <a:prstGeom prst="rect">
            <a:avLst/>
          </a:prstGeom>
        </p:spPr>
      </p:pic>
    </p:spTree>
    <p:extLst>
      <p:ext uri="{BB962C8B-B14F-4D97-AF65-F5344CB8AC3E}">
        <p14:creationId xmlns:p14="http://schemas.microsoft.com/office/powerpoint/2010/main" val="303975017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4592" y="3263900"/>
            <a:ext cx="2468880" cy="2895524"/>
          </a:xfrm>
        </p:spPr>
        <p:txBody>
          <a:bodyPr>
            <a:normAutofit/>
          </a:bodyPr>
          <a:lstStyle/>
          <a:p>
            <a:r>
              <a:rPr lang="en-US" dirty="0" smtClean="0"/>
              <a:t>Right click on any part of the coordinate grid. A context menu will appear on the renderer where you clicked.</a:t>
            </a:r>
          </a:p>
          <a:p>
            <a:endParaRPr lang="en-US" dirty="0"/>
          </a:p>
          <a:p>
            <a:r>
              <a:rPr lang="en-US" dirty="0" smtClean="0"/>
              <a:t>Click on the Change Color… option and select a new color.</a:t>
            </a:r>
            <a:endParaRPr lang="en-US" dirty="0"/>
          </a:p>
        </p:txBody>
      </p:sp>
      <p:sp>
        <p:nvSpPr>
          <p:cNvPr id="2" name="Title 1"/>
          <p:cNvSpPr>
            <a:spLocks noGrp="1"/>
          </p:cNvSpPr>
          <p:nvPr>
            <p:ph type="title" idx="4294967295"/>
          </p:nvPr>
        </p:nvSpPr>
        <p:spPr>
          <a:xfrm>
            <a:off x="482600" y="236538"/>
            <a:ext cx="6248400" cy="1389062"/>
          </a:xfrm>
        </p:spPr>
        <p:txBody>
          <a:bodyPr>
            <a:normAutofit fontScale="90000"/>
          </a:bodyPr>
          <a:lstStyle/>
          <a:p>
            <a:r>
              <a:rPr lang="en-US" dirty="0" smtClean="0"/>
              <a:t>Renderer panel: change color of coordinate grid</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3905" y="2399438"/>
            <a:ext cx="5360204" cy="3853648"/>
          </a:xfrm>
          <a:prstGeom prst="rect">
            <a:avLst/>
          </a:prstGeom>
        </p:spPr>
      </p:pic>
      <p:cxnSp>
        <p:nvCxnSpPr>
          <p:cNvPr id="9" name="Straight Arrow Connector 8"/>
          <p:cNvCxnSpPr/>
          <p:nvPr/>
        </p:nvCxnSpPr>
        <p:spPr>
          <a:xfrm>
            <a:off x="1428292" y="2489200"/>
            <a:ext cx="4464508" cy="1676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82600" y="2035828"/>
            <a:ext cx="945692" cy="646331"/>
          </a:xfrm>
          <a:prstGeom prst="rect">
            <a:avLst/>
          </a:prstGeom>
          <a:noFill/>
        </p:spPr>
        <p:txBody>
          <a:bodyPr wrap="none" rtlCol="0">
            <a:spAutoFit/>
          </a:bodyPr>
          <a:lstStyle/>
          <a:p>
            <a:r>
              <a:rPr lang="en-US" dirty="0" smtClean="0">
                <a:solidFill>
                  <a:schemeClr val="bg1"/>
                </a:solidFill>
              </a:rPr>
              <a:t>Context</a:t>
            </a:r>
          </a:p>
          <a:p>
            <a:r>
              <a:rPr lang="en-US" dirty="0" smtClean="0">
                <a:solidFill>
                  <a:schemeClr val="bg1"/>
                </a:solidFill>
              </a:rPr>
              <a:t>Menu</a:t>
            </a:r>
          </a:p>
        </p:txBody>
      </p:sp>
    </p:spTree>
    <p:extLst>
      <p:ext uri="{BB962C8B-B14F-4D97-AF65-F5344CB8AC3E}">
        <p14:creationId xmlns:p14="http://schemas.microsoft.com/office/powerpoint/2010/main" val="107274328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171618"/>
            <a:ext cx="2468880" cy="5601716"/>
          </a:xfrm>
          <a:ln>
            <a:noFill/>
          </a:ln>
        </p:spPr>
        <p:txBody>
          <a:bodyPr>
            <a:normAutofit fontScale="92500" lnSpcReduction="10000"/>
          </a:bodyPr>
          <a:lstStyle/>
          <a:p>
            <a:r>
              <a:rPr lang="en-US" dirty="0" smtClean="0"/>
              <a:t>Switch to the POLYCAM tab.</a:t>
            </a:r>
            <a:r>
              <a:rPr lang="en-US" dirty="0"/>
              <a:t> </a:t>
            </a:r>
            <a:r>
              <a:rPr lang="en-US" dirty="0" smtClean="0"/>
              <a:t>This </a:t>
            </a:r>
            <a:r>
              <a:rPr lang="en-US" dirty="0"/>
              <a:t>tab is used for searching and displaying </a:t>
            </a:r>
            <a:r>
              <a:rPr lang="en-US" dirty="0" smtClean="0"/>
              <a:t>POLYCAM images.</a:t>
            </a:r>
          </a:p>
          <a:p>
            <a:endParaRPr lang="en-US" dirty="0"/>
          </a:p>
          <a:p>
            <a:r>
              <a:rPr lang="en-US" dirty="0"/>
              <a:t>Click the S</a:t>
            </a:r>
            <a:r>
              <a:rPr lang="en-US" dirty="0" smtClean="0"/>
              <a:t>earch region to </a:t>
            </a:r>
            <a:r>
              <a:rPr lang="en-US" dirty="0"/>
              <a:t>perform a search using the default search </a:t>
            </a:r>
            <a:r>
              <a:rPr lang="en-US" dirty="0" smtClean="0"/>
              <a:t>options.</a:t>
            </a:r>
          </a:p>
          <a:p>
            <a:endParaRPr lang="en-US" dirty="0" smtClean="0"/>
          </a:p>
          <a:p>
            <a:r>
              <a:rPr lang="en-US" dirty="0" smtClean="0"/>
              <a:t>Click on select region, draw a search region, edit resolution and then click search to find images </a:t>
            </a:r>
            <a:endParaRPr lang="en-US" dirty="0"/>
          </a:p>
          <a:p>
            <a:endParaRPr lang="en-US" dirty="0"/>
          </a:p>
          <a:p>
            <a:r>
              <a:rPr lang="en-US" dirty="0" smtClean="0"/>
              <a:t>A list of images will be returned sorted by date.</a:t>
            </a:r>
          </a:p>
          <a:p>
            <a:endParaRPr lang="en-US" dirty="0"/>
          </a:p>
          <a:p>
            <a:r>
              <a:rPr lang="en-US" dirty="0" smtClean="0"/>
              <a:t>Boundaries of images will appear if images are smaller than object. </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err="1" smtClean="0"/>
              <a:t>Polycam</a:t>
            </a:r>
            <a:r>
              <a:rPr lang="en-US" dirty="0" smtClean="0"/>
              <a:t> Image Search</a:t>
            </a:r>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9888" y="1399646"/>
            <a:ext cx="6353837" cy="4499226"/>
          </a:xfrm>
          <a:prstGeom prst="rect">
            <a:avLst/>
          </a:prstGeom>
        </p:spPr>
      </p:pic>
      <p:cxnSp>
        <p:nvCxnSpPr>
          <p:cNvPr id="5" name="Straight Arrow Connector 4"/>
          <p:cNvCxnSpPr/>
          <p:nvPr/>
        </p:nvCxnSpPr>
        <p:spPr>
          <a:xfrm>
            <a:off x="2190351" y="2746767"/>
            <a:ext cx="956048" cy="185496"/>
          </a:xfrm>
          <a:prstGeom prst="straightConnector1">
            <a:avLst/>
          </a:prstGeom>
          <a:ln w="1905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2247428" y="2332969"/>
            <a:ext cx="898971" cy="1590984"/>
          </a:xfrm>
          <a:prstGeom prst="straightConnector1">
            <a:avLst/>
          </a:prstGeom>
          <a:ln w="1905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2247428" y="2882323"/>
            <a:ext cx="1198628" cy="1105840"/>
          </a:xfrm>
          <a:prstGeom prst="straightConnector1">
            <a:avLst/>
          </a:prstGeom>
          <a:ln w="1905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247428" y="3531559"/>
            <a:ext cx="4031101" cy="456604"/>
          </a:xfrm>
          <a:prstGeom prst="straightConnector1">
            <a:avLst/>
          </a:prstGeom>
          <a:ln w="19050" cmpd="sng">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2247428" y="3032147"/>
            <a:ext cx="1462612" cy="956016"/>
          </a:xfrm>
          <a:prstGeom prst="straightConnector1">
            <a:avLst/>
          </a:prstGeom>
          <a:ln w="1905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552779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171618"/>
            <a:ext cx="2468880" cy="5601716"/>
          </a:xfrm>
        </p:spPr>
        <p:txBody>
          <a:bodyPr>
            <a:normAutofit lnSpcReduction="10000"/>
          </a:bodyPr>
          <a:lstStyle/>
          <a:p>
            <a:r>
              <a:rPr lang="en-US" dirty="0" smtClean="0"/>
              <a:t>By default the boundaries of the first 10 matched images are shown in red in the renderer. If none or seen, it is because most images exceed size of observed object. You can see more boundaries by changing the boundary number or clicking the forward arrow. To map the image to the shape model, right click on the image and click “Map Image”</a:t>
            </a:r>
          </a:p>
          <a:p>
            <a:endParaRPr lang="en-US" dirty="0"/>
          </a:p>
          <a:p>
            <a:r>
              <a:rPr lang="en-US" dirty="0" smtClean="0"/>
              <a:t>You can right click either on an item in the list or a boundary in the renderer view</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Map Image in Returned List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8138" y="1309511"/>
            <a:ext cx="6477191" cy="4665300"/>
          </a:xfrm>
          <a:prstGeom prst="rect">
            <a:avLst/>
          </a:prstGeom>
        </p:spPr>
      </p:pic>
      <p:cxnSp>
        <p:nvCxnSpPr>
          <p:cNvPr id="9" name="Straight Arrow Connector 8"/>
          <p:cNvCxnSpPr/>
          <p:nvPr/>
        </p:nvCxnSpPr>
        <p:spPr>
          <a:xfrm>
            <a:off x="7282424" y="2447731"/>
            <a:ext cx="0" cy="4591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657011" y="1920234"/>
            <a:ext cx="1615534" cy="369332"/>
          </a:xfrm>
          <a:prstGeom prst="rect">
            <a:avLst/>
          </a:prstGeom>
          <a:noFill/>
        </p:spPr>
        <p:txBody>
          <a:bodyPr wrap="none" rtlCol="0">
            <a:spAutoFit/>
          </a:bodyPr>
          <a:lstStyle/>
          <a:p>
            <a:r>
              <a:rPr lang="en-US" dirty="0" smtClean="0">
                <a:solidFill>
                  <a:schemeClr val="bg1"/>
                </a:solidFill>
              </a:rPr>
              <a:t>Mapped Image</a:t>
            </a:r>
            <a:endParaRPr lang="en-US" dirty="0">
              <a:solidFill>
                <a:schemeClr val="bg1"/>
              </a:solidFill>
            </a:endParaRPr>
          </a:p>
        </p:txBody>
      </p:sp>
    </p:spTree>
    <p:extLst>
      <p:ext uri="{BB962C8B-B14F-4D97-AF65-F5344CB8AC3E}">
        <p14:creationId xmlns:p14="http://schemas.microsoft.com/office/powerpoint/2010/main" val="51438210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522984"/>
            <a:ext cx="2468880" cy="5601716"/>
          </a:xfrm>
        </p:spPr>
        <p:txBody>
          <a:bodyPr/>
          <a:lstStyle/>
          <a:p>
            <a:r>
              <a:rPr lang="en-US" dirty="0" smtClean="0"/>
              <a:t>You can center the image in the renderer view which reorients the shape model to mimic how the spacecraft viewed the shape model when it acquired the  image.</a:t>
            </a:r>
          </a:p>
          <a:p>
            <a:endParaRPr lang="en-US" dirty="0"/>
          </a:p>
          <a:p>
            <a:r>
              <a:rPr lang="en-US" dirty="0" smtClean="0"/>
              <a:t>Right click on an image and click “Center in Window”</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Center Image in Renderer View</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1896" y="1300864"/>
            <a:ext cx="6280049" cy="4500632"/>
          </a:xfrm>
          <a:prstGeom prst="rect">
            <a:avLst/>
          </a:prstGeom>
        </p:spPr>
      </p:pic>
    </p:spTree>
    <p:extLst>
      <p:ext uri="{BB962C8B-B14F-4D97-AF65-F5344CB8AC3E}">
        <p14:creationId xmlns:p14="http://schemas.microsoft.com/office/powerpoint/2010/main" val="313602815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522984"/>
            <a:ext cx="2468880" cy="5601716"/>
          </a:xfrm>
        </p:spPr>
        <p:txBody>
          <a:bodyPr/>
          <a:lstStyle/>
          <a:p>
            <a:r>
              <a:rPr lang="en-US" dirty="0" smtClean="0"/>
              <a:t>You can center the image in the renderer view which reorients the shape model to mimic how the spacecraft viewed the shape model when it acquired the  image.</a:t>
            </a:r>
          </a:p>
          <a:p>
            <a:endParaRPr lang="en-US" dirty="0"/>
          </a:p>
          <a:p>
            <a:r>
              <a:rPr lang="en-US" dirty="0" smtClean="0"/>
              <a:t>Right click on an image and click “Center in Window”</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View asteroid as seen by camera</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0311" y="2032727"/>
            <a:ext cx="6223219" cy="4504464"/>
          </a:xfrm>
          <a:prstGeom prst="rect">
            <a:avLst/>
          </a:prstGeom>
        </p:spPr>
      </p:pic>
    </p:spTree>
    <p:extLst>
      <p:ext uri="{BB962C8B-B14F-4D97-AF65-F5344CB8AC3E}">
        <p14:creationId xmlns:p14="http://schemas.microsoft.com/office/powerpoint/2010/main" val="350227356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861650"/>
            <a:ext cx="2177852" cy="5601716"/>
          </a:xfrm>
        </p:spPr>
        <p:txBody>
          <a:bodyPr/>
          <a:lstStyle/>
          <a:p>
            <a:r>
              <a:rPr lang="en-US" dirty="0" smtClean="0"/>
              <a:t>You can look at the original POLYCAM image and stretch it for visualization on the shape model by right clicking on the image highlighted in the list or the image boundary.</a:t>
            </a:r>
          </a:p>
          <a:p>
            <a:endParaRPr lang="en-US" dirty="0"/>
          </a:p>
          <a:p>
            <a:r>
              <a:rPr lang="en-US" dirty="0" smtClean="0"/>
              <a:t>You can stretch the image, or physically move it if it doesn’t align properly. You can save adjustments you have made.</a:t>
            </a:r>
          </a:p>
          <a:p>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Check out properties of image and stretch</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0311" y="2041368"/>
            <a:ext cx="6223219" cy="4487181"/>
          </a:xfrm>
          <a:prstGeom prst="rect">
            <a:avLst/>
          </a:prstGeom>
        </p:spPr>
      </p:pic>
    </p:spTree>
    <p:extLst>
      <p:ext uri="{BB962C8B-B14F-4D97-AF65-F5344CB8AC3E}">
        <p14:creationId xmlns:p14="http://schemas.microsoft.com/office/powerpoint/2010/main" val="240236046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861650"/>
            <a:ext cx="2177852" cy="5601716"/>
          </a:xfrm>
        </p:spPr>
        <p:txBody>
          <a:bodyPr/>
          <a:lstStyle/>
          <a:p>
            <a:r>
              <a:rPr lang="en-US" dirty="0" smtClean="0"/>
              <a:t>Map more than one image and play with stretch to get images to match up.</a:t>
            </a:r>
          </a:p>
          <a:p>
            <a:endParaRPr lang="en-US" dirty="0"/>
          </a:p>
          <a:p>
            <a:r>
              <a:rPr lang="en-US" dirty="0" smtClean="0"/>
              <a:t>Currently can simply export result as a </a:t>
            </a:r>
            <a:r>
              <a:rPr lang="en-US" dirty="0" err="1" smtClean="0"/>
              <a:t>png</a:t>
            </a:r>
            <a:r>
              <a:rPr lang="en-US" dirty="0" smtClean="0"/>
              <a:t> which via fie&gt;export to image.</a:t>
            </a:r>
          </a:p>
          <a:p>
            <a:endParaRPr lang="en-US" dirty="0"/>
          </a:p>
          <a:p>
            <a:r>
              <a:rPr lang="en-US" dirty="0" smtClean="0"/>
              <a:t>As some point will be able to export a mosaic as a fits or </a:t>
            </a:r>
            <a:r>
              <a:rPr lang="en-US" dirty="0" err="1" smtClean="0"/>
              <a:t>Envi</a:t>
            </a:r>
            <a:r>
              <a:rPr lang="en-US" dirty="0" smtClean="0"/>
              <a:t> file.</a:t>
            </a:r>
          </a:p>
          <a:p>
            <a:endParaRPr lang="en-US" dirty="0"/>
          </a:p>
          <a:p>
            <a:endParaRPr lang="en-US" dirty="0" smtClean="0"/>
          </a:p>
          <a:p>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Quick mosaic</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9665" y="1834040"/>
            <a:ext cx="5897135" cy="4254250"/>
          </a:xfrm>
          <a:prstGeom prst="rect">
            <a:avLst/>
          </a:prstGeom>
        </p:spPr>
      </p:pic>
    </p:spTree>
    <p:extLst>
      <p:ext uri="{BB962C8B-B14F-4D97-AF65-F5344CB8AC3E}">
        <p14:creationId xmlns:p14="http://schemas.microsoft.com/office/powerpoint/2010/main" val="170196233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709250"/>
            <a:ext cx="2177852" cy="4996350"/>
          </a:xfrm>
        </p:spPr>
        <p:txBody>
          <a:bodyPr>
            <a:normAutofit fontScale="85000" lnSpcReduction="20000"/>
          </a:bodyPr>
          <a:lstStyle/>
          <a:p>
            <a:r>
              <a:rPr lang="en-US" dirty="0" smtClean="0"/>
              <a:t>To obtain the original image left click on image and then click on save original fits file </a:t>
            </a:r>
          </a:p>
          <a:p>
            <a:endParaRPr lang="en-US" dirty="0"/>
          </a:p>
          <a:p>
            <a:r>
              <a:rPr lang="en-US" dirty="0" smtClean="0"/>
              <a:t>Also useful to download info file if you plan to manipulate file and want to bring what you created back into SBMT.</a:t>
            </a:r>
          </a:p>
          <a:p>
            <a:endParaRPr lang="en-US" dirty="0"/>
          </a:p>
          <a:p>
            <a:r>
              <a:rPr lang="en-US" dirty="0" smtClean="0"/>
              <a:t>To obtain a “backplane” image with incidence, emission, phase, </a:t>
            </a:r>
            <a:r>
              <a:rPr lang="en-US" dirty="0" err="1" smtClean="0"/>
              <a:t>lat</a:t>
            </a:r>
            <a:r>
              <a:rPr lang="en-US" dirty="0" smtClean="0"/>
              <a:t>, long, radius, x, y, z, elevation, slope and so (from shape model currently selected) and left click on image in render or in list.</a:t>
            </a:r>
          </a:p>
          <a:p>
            <a:endParaRPr lang="en-US" dirty="0"/>
          </a:p>
          <a:p>
            <a:r>
              <a:rPr lang="en-US" dirty="0" smtClean="0"/>
              <a:t>Image is output as a DDR.IMG file with PDS 3 label</a:t>
            </a:r>
          </a:p>
          <a:p>
            <a:endParaRPr lang="en-US" dirty="0"/>
          </a:p>
          <a:p>
            <a:endParaRPr lang="en-US" dirty="0" smtClean="0"/>
          </a:p>
          <a:p>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Downloading the original image or a backplane</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2444" y="1726541"/>
            <a:ext cx="6527378" cy="4016470"/>
          </a:xfrm>
          <a:prstGeom prst="rect">
            <a:avLst/>
          </a:prstGeom>
        </p:spPr>
      </p:pic>
    </p:spTree>
    <p:extLst>
      <p:ext uri="{BB962C8B-B14F-4D97-AF65-F5344CB8AC3E}">
        <p14:creationId xmlns:p14="http://schemas.microsoft.com/office/powerpoint/2010/main" val="277980453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861650"/>
            <a:ext cx="2177852" cy="4337966"/>
          </a:xfrm>
        </p:spPr>
        <p:txBody>
          <a:bodyPr>
            <a:normAutofit/>
          </a:bodyPr>
          <a:lstStyle/>
          <a:p>
            <a:r>
              <a:rPr lang="en-US" dirty="0"/>
              <a:t>To obtain a “backplane” image with incidence, emission, phase, </a:t>
            </a:r>
            <a:r>
              <a:rPr lang="en-US" dirty="0" err="1"/>
              <a:t>lat</a:t>
            </a:r>
            <a:r>
              <a:rPr lang="en-US" dirty="0"/>
              <a:t>, long, radius, x, y, z, elevation, slope and so (from shape model currently selected) and left click on image in render or in list.</a:t>
            </a:r>
          </a:p>
          <a:p>
            <a:endParaRPr lang="en-US" dirty="0"/>
          </a:p>
          <a:p>
            <a:r>
              <a:rPr lang="en-US" dirty="0"/>
              <a:t>Image is output as a DDR.IMG file with PDS 3 label</a:t>
            </a:r>
          </a:p>
          <a:p>
            <a:endParaRPr lang="en-US" dirty="0"/>
          </a:p>
          <a:p>
            <a:endParaRPr lang="en-US" dirty="0" smtClean="0"/>
          </a:p>
          <a:p>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Downloading a back plane to an image</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2444" y="1726541"/>
            <a:ext cx="6527378" cy="4016470"/>
          </a:xfrm>
          <a:prstGeom prst="rect">
            <a:avLst/>
          </a:prstGeom>
        </p:spPr>
      </p:pic>
      <p:pic>
        <p:nvPicPr>
          <p:cNvPr id="3" name="Picture 2" descr="Screen Shot 2016-03-14 at 7.33.0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0610" y="1083280"/>
            <a:ext cx="4923417" cy="5441672"/>
          </a:xfrm>
          <a:prstGeom prst="rect">
            <a:avLst/>
          </a:prstGeom>
        </p:spPr>
      </p:pic>
    </p:spTree>
    <p:extLst>
      <p:ext uri="{BB962C8B-B14F-4D97-AF65-F5344CB8AC3E}">
        <p14:creationId xmlns:p14="http://schemas.microsoft.com/office/powerpoint/2010/main" val="16824595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861650"/>
            <a:ext cx="2177852" cy="5601716"/>
          </a:xfrm>
        </p:spPr>
        <p:txBody>
          <a:bodyPr/>
          <a:lstStyle/>
          <a:p>
            <a:r>
              <a:rPr lang="en-US" dirty="0" smtClean="0"/>
              <a:t>Navigate to OLA  -&gt; </a:t>
            </a:r>
            <a:r>
              <a:rPr lang="en-US" dirty="0" err="1" smtClean="0"/>
              <a:t>TreeSearch</a:t>
            </a:r>
            <a:r>
              <a:rPr lang="en-US" dirty="0" smtClean="0"/>
              <a:t> Tab</a:t>
            </a:r>
          </a:p>
          <a:p>
            <a:endParaRPr lang="en-US" dirty="0"/>
          </a:p>
          <a:p>
            <a:r>
              <a:rPr lang="en-US" dirty="0" smtClean="0"/>
              <a:t>Click on select region.</a:t>
            </a:r>
          </a:p>
          <a:p>
            <a:endParaRPr lang="en-US" dirty="0"/>
          </a:p>
          <a:p>
            <a:r>
              <a:rPr lang="en-US" dirty="0" smtClean="0"/>
              <a:t>Choose a feature where you want OLA data. Then click search. </a:t>
            </a:r>
          </a:p>
          <a:p>
            <a:endParaRPr lang="en-US" dirty="0"/>
          </a:p>
          <a:p>
            <a:r>
              <a:rPr lang="en-US" dirty="0" smtClean="0"/>
              <a:t>A little slow – but will provide all the data </a:t>
            </a:r>
            <a:endParaRPr lang="en-US" dirty="0"/>
          </a:p>
          <a:p>
            <a:endParaRPr lang="en-US" dirty="0" smtClean="0"/>
          </a:p>
          <a:p>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Find OLA data</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2638" y="1834040"/>
            <a:ext cx="5831189" cy="4254250"/>
          </a:xfrm>
          <a:prstGeom prst="rect">
            <a:avLst/>
          </a:prstGeom>
        </p:spPr>
      </p:pic>
    </p:spTree>
    <p:extLst>
      <p:ext uri="{BB962C8B-B14F-4D97-AF65-F5344CB8AC3E}">
        <p14:creationId xmlns:p14="http://schemas.microsoft.com/office/powerpoint/2010/main" val="287536431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861650"/>
            <a:ext cx="2177852" cy="5601716"/>
          </a:xfrm>
        </p:spPr>
        <p:txBody>
          <a:bodyPr/>
          <a:lstStyle/>
          <a:p>
            <a:r>
              <a:rPr lang="en-US" dirty="0" smtClean="0"/>
              <a:t>To identify a single OLA shot of interest</a:t>
            </a:r>
          </a:p>
          <a:p>
            <a:endParaRPr lang="en-US" dirty="0"/>
          </a:p>
          <a:p>
            <a:r>
              <a:rPr lang="en-US" dirty="0" smtClean="0"/>
              <a:t>Disable LODs</a:t>
            </a:r>
          </a:p>
          <a:p>
            <a:endParaRPr lang="en-US" dirty="0"/>
          </a:p>
          <a:p>
            <a:r>
              <a:rPr lang="en-US" dirty="0" smtClean="0"/>
              <a:t>Then click on point of interest</a:t>
            </a:r>
          </a:p>
          <a:p>
            <a:endParaRPr lang="en-US" dirty="0"/>
          </a:p>
          <a:p>
            <a:r>
              <a:rPr lang="en-US" dirty="0" smtClean="0"/>
              <a:t>Status shows when data was collected</a:t>
            </a:r>
          </a:p>
          <a:p>
            <a:endParaRPr lang="en-US" dirty="0"/>
          </a:p>
          <a:p>
            <a:r>
              <a:rPr lang="en-US" dirty="0" smtClean="0"/>
              <a:t>Highlights track of interest. </a:t>
            </a:r>
          </a:p>
          <a:p>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Find Individual OLA data</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2638" y="2204354"/>
            <a:ext cx="5831189" cy="3513623"/>
          </a:xfrm>
          <a:prstGeom prst="rect">
            <a:avLst/>
          </a:prstGeom>
        </p:spPr>
      </p:pic>
    </p:spTree>
    <p:extLst>
      <p:ext uri="{BB962C8B-B14F-4D97-AF65-F5344CB8AC3E}">
        <p14:creationId xmlns:p14="http://schemas.microsoft.com/office/powerpoint/2010/main" val="54167886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78951" y="2271116"/>
            <a:ext cx="2468880" cy="5601716"/>
          </a:xfrm>
        </p:spPr>
        <p:txBody>
          <a:bodyPr/>
          <a:lstStyle/>
          <a:p>
            <a:r>
              <a:rPr lang="en-US" dirty="0" smtClean="0"/>
              <a:t>Check the “Color Eros by” checkbox. You will now see the asteroid colored by slope.</a:t>
            </a:r>
            <a:endParaRPr lang="en-US" dirty="0"/>
          </a:p>
        </p:txBody>
      </p:sp>
      <p:sp>
        <p:nvSpPr>
          <p:cNvPr id="2" name="Title 1"/>
          <p:cNvSpPr>
            <a:spLocks noGrp="1"/>
          </p:cNvSpPr>
          <p:nvPr>
            <p:ph type="title" idx="4294967295"/>
          </p:nvPr>
        </p:nvSpPr>
        <p:spPr>
          <a:xfrm>
            <a:off x="88900" y="155575"/>
            <a:ext cx="8674100" cy="1139825"/>
          </a:xfrm>
        </p:spPr>
        <p:txBody>
          <a:bodyPr>
            <a:normAutofit fontScale="90000"/>
          </a:bodyPr>
          <a:lstStyle/>
          <a:p>
            <a:r>
              <a:rPr lang="en-US" dirty="0" smtClean="0"/>
              <a:t>Control panel features:</a:t>
            </a:r>
            <a:br>
              <a:rPr lang="en-US" dirty="0" smtClean="0"/>
            </a:br>
            <a:r>
              <a:rPr lang="en-US" dirty="0" smtClean="0"/>
              <a:t>Show Slope map of Eros</a:t>
            </a:r>
            <a:endParaRPr lang="en-US" dirty="0"/>
          </a:p>
        </p:txBody>
      </p:sp>
      <p:pic>
        <p:nvPicPr>
          <p:cNvPr id="5" name="Picture Placeholder 4"/>
          <p:cNvPicPr>
            <a:picLocks noGrp="1" noChangeAspect="1"/>
          </p:cNvPicPr>
          <p:nvPr>
            <p:ph type="pic" idx="4294967295"/>
          </p:nvPr>
        </p:nvPicPr>
        <p:blipFill>
          <a:blip r:embed="rId2" cstate="email">
            <a:extLst>
              <a:ext uri="{28A0092B-C50C-407E-A947-70E740481C1C}">
                <a14:useLocalDpi xmlns:a14="http://schemas.microsoft.com/office/drawing/2010/main"/>
              </a:ext>
            </a:extLst>
          </a:blip>
          <a:srcRect/>
          <a:stretch>
            <a:fillRect/>
          </a:stretch>
        </p:blipFill>
        <p:spPr>
          <a:xfrm>
            <a:off x="3259138" y="1949450"/>
            <a:ext cx="5719762" cy="4289425"/>
          </a:xfrm>
        </p:spPr>
      </p:pic>
      <p:cxnSp>
        <p:nvCxnSpPr>
          <p:cNvPr id="7" name="Straight Arrow Connector 6"/>
          <p:cNvCxnSpPr/>
          <p:nvPr/>
        </p:nvCxnSpPr>
        <p:spPr>
          <a:xfrm flipV="1">
            <a:off x="2514025" y="2727599"/>
            <a:ext cx="846713" cy="1575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13511" y="1538140"/>
            <a:ext cx="1099880" cy="369332"/>
          </a:xfrm>
          <a:prstGeom prst="rect">
            <a:avLst/>
          </a:prstGeom>
          <a:noFill/>
        </p:spPr>
        <p:txBody>
          <a:bodyPr wrap="none" rtlCol="0">
            <a:spAutoFit/>
          </a:bodyPr>
          <a:lstStyle/>
          <a:p>
            <a:r>
              <a:rPr lang="en-US" dirty="0" smtClean="0"/>
              <a:t>Click here</a:t>
            </a:r>
          </a:p>
        </p:txBody>
      </p:sp>
    </p:spTree>
    <p:extLst>
      <p:ext uri="{BB962C8B-B14F-4D97-AF65-F5344CB8AC3E}">
        <p14:creationId xmlns:p14="http://schemas.microsoft.com/office/powerpoint/2010/main" val="98795861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4592" y="1751508"/>
            <a:ext cx="2468880" cy="5601716"/>
          </a:xfrm>
        </p:spPr>
        <p:txBody>
          <a:bodyPr>
            <a:normAutofit/>
          </a:bodyPr>
          <a:lstStyle/>
          <a:p>
            <a:r>
              <a:rPr lang="en-US" dirty="0" smtClean="0"/>
              <a:t>The slope base map ranges from close to zero to about 45 degrees. We will now change the range from 0 to 20 degrees. Click the “Rescale Data Range” button. In the new window, Enter 0 for the minimum and 20 for the maximum. Then click OK.</a:t>
            </a:r>
            <a:endParaRPr lang="en-US" dirty="0"/>
          </a:p>
        </p:txBody>
      </p:sp>
      <p:sp>
        <p:nvSpPr>
          <p:cNvPr id="2" name="Title 1"/>
          <p:cNvSpPr>
            <a:spLocks noGrp="1"/>
          </p:cNvSpPr>
          <p:nvPr>
            <p:ph type="title" idx="4294967295"/>
          </p:nvPr>
        </p:nvSpPr>
        <p:spPr>
          <a:xfrm>
            <a:off x="254000" y="155575"/>
            <a:ext cx="8674100" cy="1139825"/>
          </a:xfrm>
        </p:spPr>
        <p:txBody>
          <a:bodyPr>
            <a:normAutofit fontScale="90000"/>
          </a:bodyPr>
          <a:lstStyle/>
          <a:p>
            <a:r>
              <a:rPr lang="en-US" dirty="0"/>
              <a:t>Control panel features:</a:t>
            </a:r>
            <a:br>
              <a:rPr lang="en-US" dirty="0"/>
            </a:br>
            <a:r>
              <a:rPr lang="en-US" dirty="0" smtClean="0"/>
              <a:t>Rescale range of slopes</a:t>
            </a:r>
            <a:endParaRPr lang="en-US" dirty="0"/>
          </a:p>
        </p:txBody>
      </p:sp>
      <p:pic>
        <p:nvPicPr>
          <p:cNvPr id="5" name="Picture Placeholder 4"/>
          <p:cNvPicPr>
            <a:picLocks noGrp="1" noChangeAspect="1"/>
          </p:cNvPicPr>
          <p:nvPr>
            <p:ph type="pic" idx="4294967295"/>
          </p:nvPr>
        </p:nvPicPr>
        <p:blipFill>
          <a:blip r:embed="rId2" cstate="email">
            <a:extLst>
              <a:ext uri="{28A0092B-C50C-407E-A947-70E740481C1C}">
                <a14:useLocalDpi xmlns:a14="http://schemas.microsoft.com/office/drawing/2010/main"/>
              </a:ext>
            </a:extLst>
          </a:blip>
          <a:srcRect/>
          <a:stretch>
            <a:fillRect/>
          </a:stretch>
        </p:blipFill>
        <p:spPr>
          <a:xfrm>
            <a:off x="2959100" y="1660524"/>
            <a:ext cx="6197600" cy="4705528"/>
          </a:xfrm>
        </p:spPr>
      </p:pic>
      <p:cxnSp>
        <p:nvCxnSpPr>
          <p:cNvPr id="7" name="Straight Arrow Connector 6"/>
          <p:cNvCxnSpPr/>
          <p:nvPr/>
        </p:nvCxnSpPr>
        <p:spPr>
          <a:xfrm flipV="1">
            <a:off x="2449203" y="3176999"/>
            <a:ext cx="994394" cy="689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441887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36370" y="3567288"/>
            <a:ext cx="2468880" cy="2754490"/>
          </a:xfrm>
        </p:spPr>
        <p:txBody>
          <a:bodyPr>
            <a:normAutofit fontScale="92500" lnSpcReduction="10000"/>
          </a:bodyPr>
          <a:lstStyle/>
          <a:p>
            <a:r>
              <a:rPr lang="en-US" dirty="0" smtClean="0"/>
              <a:t>If base maps are available, these can be shown by clicking the show map feature.</a:t>
            </a:r>
          </a:p>
          <a:p>
            <a:endParaRPr lang="en-US" dirty="0"/>
          </a:p>
          <a:p>
            <a:r>
              <a:rPr lang="en-US" dirty="0" smtClean="0"/>
              <a:t>Simple cylindrical projected maps can also be </a:t>
            </a:r>
            <a:r>
              <a:rPr lang="en-US" dirty="0" err="1" smtClean="0"/>
              <a:t>injested</a:t>
            </a:r>
            <a:r>
              <a:rPr lang="en-US" dirty="0" smtClean="0"/>
              <a:t> via the Images tab or by assigning values to the shape model plates</a:t>
            </a:r>
          </a:p>
          <a:p>
            <a:endParaRPr lang="en-US" dirty="0"/>
          </a:p>
        </p:txBody>
      </p:sp>
      <p:sp>
        <p:nvSpPr>
          <p:cNvPr id="3" name="Title 1"/>
          <p:cNvSpPr txBox="1">
            <a:spLocks/>
          </p:cNvSpPr>
          <p:nvPr/>
        </p:nvSpPr>
        <p:spPr>
          <a:xfrm>
            <a:off x="2540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Show base map</a:t>
            </a:r>
            <a:endParaRPr lang="en-US" dirty="0"/>
          </a:p>
        </p:txBody>
      </p:sp>
      <p:pic>
        <p:nvPicPr>
          <p:cNvPr id="4" name="Picture 3" descr="Screen Shot 2014-04-23 at 7.47.59 AM.png"/>
          <p:cNvPicPr>
            <a:picLocks noChangeAspect="1"/>
          </p:cNvPicPr>
          <p:nvPr/>
        </p:nvPicPr>
        <p:blipFill rotWithShape="1">
          <a:blip r:embed="rId2">
            <a:extLst>
              <a:ext uri="{28A0092B-C50C-407E-A947-70E740481C1C}">
                <a14:useLocalDpi xmlns:a14="http://schemas.microsoft.com/office/drawing/2010/main" val="0"/>
              </a:ext>
            </a:extLst>
          </a:blip>
          <a:srcRect r="6966"/>
          <a:stretch/>
        </p:blipFill>
        <p:spPr>
          <a:xfrm>
            <a:off x="3040753" y="1622779"/>
            <a:ext cx="5887347" cy="4536646"/>
          </a:xfrm>
          <a:prstGeom prst="rect">
            <a:avLst/>
          </a:prstGeom>
        </p:spPr>
      </p:pic>
      <p:cxnSp>
        <p:nvCxnSpPr>
          <p:cNvPr id="5" name="Straight Arrow Connector 4"/>
          <p:cNvCxnSpPr/>
          <p:nvPr/>
        </p:nvCxnSpPr>
        <p:spPr>
          <a:xfrm flipV="1">
            <a:off x="1297794" y="1947333"/>
            <a:ext cx="3034317" cy="3653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a:endCxn id="4" idx="1"/>
          </p:cNvCxnSpPr>
          <p:nvPr/>
        </p:nvCxnSpPr>
        <p:spPr>
          <a:xfrm flipV="1">
            <a:off x="2325083" y="3891102"/>
            <a:ext cx="715670" cy="3035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1986416" y="3753556"/>
            <a:ext cx="1823584" cy="24058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1101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fontScale="92500" lnSpcReduction="10000"/>
          </a:bodyPr>
          <a:lstStyle/>
          <a:p>
            <a:r>
              <a:rPr lang="en-US" dirty="0" smtClean="0"/>
              <a:t>Switch to Structures tab and within that tab click on the Paths tab.</a:t>
            </a:r>
          </a:p>
          <a:p>
            <a:endParaRPr lang="en-US" dirty="0"/>
          </a:p>
          <a:p>
            <a:r>
              <a:rPr lang="en-US" dirty="0" smtClean="0"/>
              <a:t>Press New to begin drawing a Path.</a:t>
            </a:r>
          </a:p>
          <a:p>
            <a:endParaRPr lang="en-US" dirty="0" smtClean="0"/>
          </a:p>
          <a:p>
            <a:r>
              <a:rPr lang="en-US" dirty="0" smtClean="0"/>
              <a:t>You will be in Edit mode in which the shape model is frozen in the renderer and you will not be able to rotate, zoom and pan.</a:t>
            </a:r>
          </a:p>
          <a:p>
            <a:endParaRPr lang="en-US" dirty="0"/>
          </a:p>
          <a:p>
            <a:r>
              <a:rPr lang="en-US" dirty="0"/>
              <a:t>I</a:t>
            </a:r>
            <a:r>
              <a:rPr lang="en-US" dirty="0" smtClean="0"/>
              <a:t>n the renderer view click on the shape model to specify the vertices of the Path.</a:t>
            </a:r>
          </a:p>
          <a:p>
            <a:endParaRPr lang="en-US" dirty="0"/>
          </a:p>
          <a:p>
            <a:r>
              <a:rPr lang="en-US" dirty="0" smtClean="0"/>
              <a:t>When finished drawing the Path, press the Edit button to return to normal navigation mode.</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 Paths on Shape Model</a:t>
            </a:r>
            <a:endParaRPr lang="en-US"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27442" y="1295400"/>
            <a:ext cx="6616558" cy="4755226"/>
          </a:xfrm>
          <a:prstGeom prst="rect">
            <a:avLst/>
          </a:prstGeom>
        </p:spPr>
      </p:pic>
    </p:spTree>
    <p:extLst>
      <p:ext uri="{BB962C8B-B14F-4D97-AF65-F5344CB8AC3E}">
        <p14:creationId xmlns:p14="http://schemas.microsoft.com/office/powerpoint/2010/main" val="366832902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fontScale="92500" lnSpcReduction="10000"/>
          </a:bodyPr>
          <a:lstStyle/>
          <a:p>
            <a:r>
              <a:rPr lang="en-US" dirty="0" smtClean="0"/>
              <a:t>Switch to Structures tab and within that tab click on the Polygons tab.</a:t>
            </a:r>
          </a:p>
          <a:p>
            <a:endParaRPr lang="en-US" dirty="0"/>
          </a:p>
          <a:p>
            <a:r>
              <a:rPr lang="en-US" dirty="0" smtClean="0"/>
              <a:t>Press New to begin drawing a polygon.</a:t>
            </a:r>
          </a:p>
          <a:p>
            <a:endParaRPr lang="en-US" dirty="0" smtClean="0"/>
          </a:p>
          <a:p>
            <a:r>
              <a:rPr lang="en-US" dirty="0"/>
              <a:t>You will not be in Edit mode in which the shape model is frozen in the renderer and you will not be able to rotate, zoom and pan.</a:t>
            </a:r>
          </a:p>
          <a:p>
            <a:endParaRPr lang="en-US" dirty="0"/>
          </a:p>
          <a:p>
            <a:r>
              <a:rPr lang="en-US" dirty="0"/>
              <a:t>I</a:t>
            </a:r>
            <a:r>
              <a:rPr lang="en-US" dirty="0" smtClean="0"/>
              <a:t>n the renderer view click on the shape model to specify the vertices of the polygon.</a:t>
            </a:r>
          </a:p>
          <a:p>
            <a:endParaRPr lang="en-US" dirty="0"/>
          </a:p>
          <a:p>
            <a:r>
              <a:rPr lang="en-US" dirty="0" smtClean="0"/>
              <a:t>When finished drawing the polygon, press the Edit button to return to normal navigation mode.</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 Polygons on Shape Model</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194" y="1944850"/>
            <a:ext cx="6516805" cy="3918034"/>
          </a:xfrm>
          <a:prstGeom prst="rect">
            <a:avLst/>
          </a:prstGeom>
        </p:spPr>
      </p:pic>
    </p:spTree>
    <p:extLst>
      <p:ext uri="{BB962C8B-B14F-4D97-AF65-F5344CB8AC3E}">
        <p14:creationId xmlns:p14="http://schemas.microsoft.com/office/powerpoint/2010/main" val="164276413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a:bodyPr>
          <a:lstStyle/>
          <a:p>
            <a:r>
              <a:rPr lang="en-US" dirty="0" smtClean="0"/>
              <a:t>To determine the area in the polygon, right click on polygon in control panel, and click on display interior.</a:t>
            </a:r>
          </a:p>
          <a:p>
            <a:endParaRPr lang="en-US" dirty="0"/>
          </a:p>
          <a:p>
            <a:r>
              <a:rPr lang="en-US" dirty="0" smtClean="0"/>
              <a:t>If you want to save the information on the facets in the polygon (including the ancillary data you have added) use save plate data. </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 Polygons on Shape Model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2948" y="1944850"/>
            <a:ext cx="6465295" cy="3918034"/>
          </a:xfrm>
          <a:prstGeom prst="rect">
            <a:avLst/>
          </a:prstGeom>
        </p:spPr>
      </p:pic>
      <p:cxnSp>
        <p:nvCxnSpPr>
          <p:cNvPr id="7" name="Straight Arrow Connector 6"/>
          <p:cNvCxnSpPr/>
          <p:nvPr/>
        </p:nvCxnSpPr>
        <p:spPr>
          <a:xfrm>
            <a:off x="2119004" y="2575540"/>
            <a:ext cx="1177224" cy="6206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2271404" y="3196238"/>
            <a:ext cx="1745428" cy="12485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875913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a:bodyPr>
          <a:lstStyle/>
          <a:p>
            <a:endParaRPr lang="en-US" dirty="0"/>
          </a:p>
          <a:p>
            <a:r>
              <a:rPr lang="en-US" dirty="0" smtClean="0"/>
              <a:t>If you want to save the information on the facets in the polygon (including the ancillary data you have added) use save plate data. </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 Polygons on Shape Model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2948" y="1295400"/>
            <a:ext cx="6465295" cy="3918034"/>
          </a:xfrm>
          <a:prstGeom prst="rect">
            <a:avLst/>
          </a:prstGeom>
        </p:spPr>
      </p:pic>
      <p:cxnSp>
        <p:nvCxnSpPr>
          <p:cNvPr id="8" name="Straight Arrow Connector 7"/>
          <p:cNvCxnSpPr/>
          <p:nvPr/>
        </p:nvCxnSpPr>
        <p:spPr>
          <a:xfrm flipV="1">
            <a:off x="2354448" y="2497061"/>
            <a:ext cx="991723" cy="4066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5" name="Picture 4" descr="Screen Shot 2016-03-14 at 3.02.0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88073"/>
            <a:ext cx="9144000" cy="2250722"/>
          </a:xfrm>
          <a:prstGeom prst="rect">
            <a:avLst/>
          </a:prstGeom>
        </p:spPr>
      </p:pic>
    </p:spTree>
    <p:extLst>
      <p:ext uri="{BB962C8B-B14F-4D97-AF65-F5344CB8AC3E}">
        <p14:creationId xmlns:p14="http://schemas.microsoft.com/office/powerpoint/2010/main" val="162264266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fontScale="92500" lnSpcReduction="10000"/>
          </a:bodyPr>
          <a:lstStyle/>
          <a:p>
            <a:r>
              <a:rPr lang="en-US" dirty="0" smtClean="0"/>
              <a:t>Switch to Structures tab and within that tab click on the Circles tab.</a:t>
            </a:r>
          </a:p>
          <a:p>
            <a:endParaRPr lang="en-US" dirty="0"/>
          </a:p>
          <a:p>
            <a:r>
              <a:rPr lang="en-US" dirty="0" smtClean="0"/>
              <a:t>Press Edit to begin drawing circles.</a:t>
            </a:r>
          </a:p>
          <a:p>
            <a:endParaRPr lang="en-US" dirty="0"/>
          </a:p>
          <a:p>
            <a:r>
              <a:rPr lang="en-US" dirty="0"/>
              <a:t>I</a:t>
            </a:r>
            <a:r>
              <a:rPr lang="en-US" dirty="0" smtClean="0"/>
              <a:t>n the renderer view click on the shape model 3 times on the perimeter of the circle. After clicking the third point, a circle will appear through the 3 points.</a:t>
            </a:r>
          </a:p>
          <a:p>
            <a:endParaRPr lang="en-US" dirty="0" smtClean="0"/>
          </a:p>
          <a:p>
            <a:r>
              <a:rPr lang="en-US" dirty="0" smtClean="0"/>
              <a:t>Click  on another 3 locations to draw a second circle.</a:t>
            </a:r>
          </a:p>
          <a:p>
            <a:endParaRPr lang="en-US" dirty="0"/>
          </a:p>
          <a:p>
            <a:r>
              <a:rPr lang="en-US" dirty="0" smtClean="0"/>
              <a:t>When finished drawing circles, press the Edit button again to return to normal navigation mode.</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 Circles on Shape Model</a:t>
            </a:r>
            <a:endParaRPr lang="en-US"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33472" y="1256284"/>
            <a:ext cx="6502555" cy="4673294"/>
          </a:xfrm>
          <a:prstGeom prst="rect">
            <a:avLst/>
          </a:prstGeom>
        </p:spPr>
      </p:pic>
    </p:spTree>
    <p:extLst>
      <p:ext uri="{BB962C8B-B14F-4D97-AF65-F5344CB8AC3E}">
        <p14:creationId xmlns:p14="http://schemas.microsoft.com/office/powerpoint/2010/main" val="237034431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612900"/>
            <a:ext cx="2468880" cy="5245100"/>
          </a:xfrm>
        </p:spPr>
        <p:txBody>
          <a:bodyPr>
            <a:normAutofit lnSpcReduction="10000"/>
          </a:bodyPr>
          <a:lstStyle/>
          <a:p>
            <a:r>
              <a:rPr lang="en-US" dirty="0" smtClean="0"/>
              <a:t>Click on the Edit button to enable Edit mode.</a:t>
            </a:r>
          </a:p>
          <a:p>
            <a:endParaRPr lang="en-US" dirty="0"/>
          </a:p>
          <a:p>
            <a:r>
              <a:rPr lang="en-US" dirty="0" smtClean="0"/>
              <a:t>Position the cursor over a circle. The cursor will change  to a hand shape.</a:t>
            </a:r>
          </a:p>
          <a:p>
            <a:endParaRPr lang="en-US" dirty="0"/>
          </a:p>
          <a:p>
            <a:r>
              <a:rPr lang="en-US" dirty="0" smtClean="0"/>
              <a:t>Drag the circle while holding down the left mouse button to move it to a new location</a:t>
            </a:r>
          </a:p>
          <a:p>
            <a:endParaRPr lang="en-US" dirty="0"/>
          </a:p>
          <a:p>
            <a:r>
              <a:rPr lang="en-US" dirty="0" smtClean="0"/>
              <a:t>Drag the circle while holding down both the left mouse button </a:t>
            </a:r>
            <a:r>
              <a:rPr lang="en-US" b="1" u="sng" dirty="0" smtClean="0"/>
              <a:t>and</a:t>
            </a:r>
            <a:r>
              <a:rPr lang="en-US" dirty="0" smtClean="0"/>
              <a:t> the control or shift button to change its size.</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Change position and Size of Circle	</a:t>
            </a: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97458" y="1612900"/>
            <a:ext cx="6046542" cy="4345564"/>
          </a:xfrm>
          <a:prstGeom prst="rect">
            <a:avLst/>
          </a:prstGeom>
        </p:spPr>
      </p:pic>
    </p:spTree>
    <p:extLst>
      <p:ext uri="{BB962C8B-B14F-4D97-AF65-F5344CB8AC3E}">
        <p14:creationId xmlns:p14="http://schemas.microsoft.com/office/powerpoint/2010/main" val="345437712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048466"/>
            <a:ext cx="2468880" cy="5601716"/>
          </a:xfrm>
        </p:spPr>
        <p:txBody>
          <a:bodyPr>
            <a:normAutofit lnSpcReduction="10000"/>
          </a:bodyPr>
          <a:lstStyle/>
          <a:p>
            <a:r>
              <a:rPr lang="en-US" dirty="0" smtClean="0"/>
              <a:t>Switch to Structures tab and within that tab click on the Ellipses tab.</a:t>
            </a:r>
          </a:p>
          <a:p>
            <a:endParaRPr lang="en-US" dirty="0"/>
          </a:p>
          <a:p>
            <a:r>
              <a:rPr lang="en-US" dirty="0" smtClean="0"/>
              <a:t>Press Edit to begin drawing ellipses.</a:t>
            </a:r>
          </a:p>
          <a:p>
            <a:endParaRPr lang="en-US" dirty="0"/>
          </a:p>
          <a:p>
            <a:r>
              <a:rPr lang="en-US" dirty="0" smtClean="0"/>
              <a:t>Click </a:t>
            </a:r>
            <a:r>
              <a:rPr lang="en-US" dirty="0"/>
              <a:t>on the shape model 3 </a:t>
            </a:r>
            <a:r>
              <a:rPr lang="en-US" dirty="0" smtClean="0"/>
              <a:t>times, first along the semi-major axis, and then perpendicular along semi-minor axis. </a:t>
            </a:r>
            <a:r>
              <a:rPr lang="en-US" dirty="0"/>
              <a:t>After clicking the third point, </a:t>
            </a:r>
            <a:r>
              <a:rPr lang="en-US" dirty="0" smtClean="0"/>
              <a:t>an ellipse </a:t>
            </a:r>
            <a:r>
              <a:rPr lang="en-US" dirty="0"/>
              <a:t>will appear through the 3 points.</a:t>
            </a:r>
          </a:p>
          <a:p>
            <a:endParaRPr lang="en-US" dirty="0"/>
          </a:p>
          <a:p>
            <a:r>
              <a:rPr lang="en-US" dirty="0" smtClean="0"/>
              <a:t>When finished drawing ellipses, press the Edit button again to return to normal navigation mode.</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 Ellipses on Shape Model</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0344" y="2927592"/>
            <a:ext cx="3473151" cy="2828621"/>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2906" t="27536" r="7926" b="20834"/>
          <a:stretch/>
        </p:blipFill>
        <p:spPr>
          <a:xfrm>
            <a:off x="4300344" y="1128747"/>
            <a:ext cx="3473151" cy="1844683"/>
          </a:xfrm>
          <a:prstGeom prst="rect">
            <a:avLst/>
          </a:prstGeom>
        </p:spPr>
      </p:pic>
      <p:sp>
        <p:nvSpPr>
          <p:cNvPr id="9" name="TextBox 8"/>
          <p:cNvSpPr txBox="1"/>
          <p:nvPr/>
        </p:nvSpPr>
        <p:spPr>
          <a:xfrm>
            <a:off x="6821494" y="5309330"/>
            <a:ext cx="906243" cy="369332"/>
          </a:xfrm>
          <a:prstGeom prst="rect">
            <a:avLst/>
          </a:prstGeom>
          <a:noFill/>
        </p:spPr>
        <p:txBody>
          <a:bodyPr wrap="none" rtlCol="0">
            <a:spAutoFit/>
          </a:bodyPr>
          <a:lstStyle/>
          <a:p>
            <a:r>
              <a:rPr lang="en-US" dirty="0" smtClean="0">
                <a:solidFill>
                  <a:schemeClr val="bg1"/>
                </a:solidFill>
              </a:rPr>
              <a:t>22.0m</a:t>
            </a:r>
            <a:endParaRPr lang="en-US" dirty="0">
              <a:solidFill>
                <a:schemeClr val="bg1"/>
              </a:solidFill>
            </a:endParaRPr>
          </a:p>
        </p:txBody>
      </p:sp>
    </p:spTree>
    <p:extLst>
      <p:ext uri="{BB962C8B-B14F-4D97-AF65-F5344CB8AC3E}">
        <p14:creationId xmlns:p14="http://schemas.microsoft.com/office/powerpoint/2010/main" val="419202051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612900"/>
            <a:ext cx="2468880" cy="5245100"/>
          </a:xfrm>
        </p:spPr>
        <p:txBody>
          <a:bodyPr>
            <a:normAutofit fontScale="85000" lnSpcReduction="10000"/>
          </a:bodyPr>
          <a:lstStyle/>
          <a:p>
            <a:r>
              <a:rPr lang="en-US" dirty="0" smtClean="0"/>
              <a:t>Click on the Edit button to enable Edit mode.</a:t>
            </a:r>
          </a:p>
          <a:p>
            <a:endParaRPr lang="en-US" dirty="0"/>
          </a:p>
          <a:p>
            <a:r>
              <a:rPr lang="en-US" dirty="0" smtClean="0"/>
              <a:t>Position the cursor over an ellipse. The cursor will change  to a hand shape.</a:t>
            </a:r>
          </a:p>
          <a:p>
            <a:endParaRPr lang="en-US" dirty="0"/>
          </a:p>
          <a:p>
            <a:r>
              <a:rPr lang="en-US" dirty="0" smtClean="0"/>
              <a:t>To change the flattening of the ellipse (ratio of semi-minor to semi-major axis), </a:t>
            </a:r>
            <a:r>
              <a:rPr lang="en-US" dirty="0"/>
              <a:t>d</a:t>
            </a:r>
            <a:r>
              <a:rPr lang="en-US" dirty="0" smtClean="0"/>
              <a:t>rag the ellipse while holding down the left mouse button and the ‘z’ or ‘/’ (forward slash) key.</a:t>
            </a:r>
          </a:p>
          <a:p>
            <a:endParaRPr lang="en-US" dirty="0" smtClean="0"/>
          </a:p>
          <a:p>
            <a:r>
              <a:rPr lang="en-US" dirty="0"/>
              <a:t>To change </a:t>
            </a:r>
            <a:r>
              <a:rPr lang="en-US" dirty="0" smtClean="0"/>
              <a:t>the orientation of the ellipse, </a:t>
            </a:r>
            <a:r>
              <a:rPr lang="en-US" dirty="0"/>
              <a:t>drag the ellipse while holding down the left mouse button and the </a:t>
            </a:r>
            <a:r>
              <a:rPr lang="en-US" dirty="0" smtClean="0"/>
              <a:t>‘x’ </a:t>
            </a:r>
            <a:r>
              <a:rPr lang="en-US" dirty="0"/>
              <a:t>or </a:t>
            </a:r>
            <a:r>
              <a:rPr lang="en-US" dirty="0" smtClean="0"/>
              <a:t>‘.’ (period) key</a:t>
            </a:r>
            <a:r>
              <a:rPr lang="en-US" dirty="0"/>
              <a:t>.</a:t>
            </a:r>
          </a:p>
          <a:p>
            <a:endParaRPr lang="en-US" dirty="0"/>
          </a:p>
          <a:p>
            <a:r>
              <a:rPr lang="en-US" dirty="0"/>
              <a:t>The position and size of an </a:t>
            </a:r>
            <a:r>
              <a:rPr lang="en-US" dirty="0" smtClean="0"/>
              <a:t>ellipse can be changed in the same manner as circles.</a:t>
            </a:r>
            <a:endParaRPr lang="en-US" dirty="0"/>
          </a:p>
          <a:p>
            <a:endParaRPr lang="en-US" dirty="0"/>
          </a:p>
          <a:p>
            <a:endParaRPr lang="en-US" dirty="0" smtClean="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229600" cy="1100836"/>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Change Flattening and Orientation of Ellipse	</a:t>
            </a: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0192" y="1612900"/>
            <a:ext cx="6573807" cy="4724502"/>
          </a:xfrm>
          <a:prstGeom prst="rect">
            <a:avLst/>
          </a:prstGeom>
        </p:spPr>
      </p:pic>
    </p:spTree>
    <p:extLst>
      <p:ext uri="{BB962C8B-B14F-4D97-AF65-F5344CB8AC3E}">
        <p14:creationId xmlns:p14="http://schemas.microsoft.com/office/powerpoint/2010/main" val="125816055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468880" cy="5601716"/>
          </a:xfrm>
        </p:spPr>
        <p:txBody>
          <a:bodyPr>
            <a:normAutofit/>
          </a:bodyPr>
          <a:lstStyle/>
          <a:p>
            <a:r>
              <a:rPr lang="en-US" dirty="0" smtClean="0"/>
              <a:t>Switch to Structures tab and within that tab click on the Points tab.</a:t>
            </a:r>
          </a:p>
          <a:p>
            <a:endParaRPr lang="en-US" dirty="0"/>
          </a:p>
          <a:p>
            <a:r>
              <a:rPr lang="en-US" dirty="0" smtClean="0"/>
              <a:t>Press Edit to begin drawing points.</a:t>
            </a:r>
          </a:p>
          <a:p>
            <a:endParaRPr lang="en-US" dirty="0"/>
          </a:p>
          <a:p>
            <a:r>
              <a:rPr lang="en-US" dirty="0" smtClean="0"/>
              <a:t>Each time you click on the shape model with the left mouse button, a point will appear at that location.</a:t>
            </a:r>
          </a:p>
          <a:p>
            <a:endParaRPr lang="en-US" dirty="0"/>
          </a:p>
          <a:p>
            <a:r>
              <a:rPr lang="en-US" dirty="0" smtClean="0"/>
              <a:t>When finished drawing points, press the Edit button again to return to normal navigation mode.</a:t>
            </a:r>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 Points on Shape Model</a:t>
            </a:r>
            <a:endParaRPr lang="en-US"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98199" y="1295400"/>
            <a:ext cx="6345801" cy="4560637"/>
          </a:xfrm>
          <a:prstGeom prst="rect">
            <a:avLst/>
          </a:prstGeom>
        </p:spPr>
      </p:pic>
    </p:spTree>
    <p:extLst>
      <p:ext uri="{BB962C8B-B14F-4D97-AF65-F5344CB8AC3E}">
        <p14:creationId xmlns:p14="http://schemas.microsoft.com/office/powerpoint/2010/main" val="340024693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633607" cy="5601716"/>
          </a:xfrm>
        </p:spPr>
        <p:txBody>
          <a:bodyPr>
            <a:normAutofit/>
          </a:bodyPr>
          <a:lstStyle/>
          <a:p>
            <a:r>
              <a:rPr lang="en-US" dirty="0" smtClean="0"/>
              <a:t>Two main ways to import a shape model into </a:t>
            </a:r>
            <a:r>
              <a:rPr lang="en-US" dirty="0" err="1" smtClean="0"/>
              <a:t>sbmt</a:t>
            </a:r>
            <a:endParaRPr lang="en-US" dirty="0"/>
          </a:p>
          <a:p>
            <a:endParaRPr lang="en-US" dirty="0" smtClean="0"/>
          </a:p>
          <a:p>
            <a:r>
              <a:rPr lang="en-US" dirty="0" smtClean="0"/>
              <a:t>Quick and dirty approach – you just made an </a:t>
            </a:r>
            <a:r>
              <a:rPr lang="en-US" dirty="0" err="1" smtClean="0"/>
              <a:t>obj</a:t>
            </a:r>
            <a:r>
              <a:rPr lang="en-US" dirty="0" smtClean="0"/>
              <a:t> and you want to take a look.</a:t>
            </a:r>
          </a:p>
          <a:p>
            <a:endParaRPr lang="en-US" dirty="0"/>
          </a:p>
          <a:p>
            <a:r>
              <a:rPr lang="en-US" dirty="0" smtClean="0"/>
              <a:t>At command line run:</a:t>
            </a:r>
          </a:p>
          <a:p>
            <a:r>
              <a:rPr lang="en-US" dirty="0" err="1" smtClean="0"/>
              <a:t>Runsbmt</a:t>
            </a:r>
            <a:r>
              <a:rPr lang="en-US" dirty="0" smtClean="0"/>
              <a:t> </a:t>
            </a:r>
            <a:r>
              <a:rPr lang="en-US" dirty="0" err="1" smtClean="0"/>
              <a:t>nameoffile.obj</a:t>
            </a:r>
            <a:r>
              <a:rPr lang="en-US" dirty="0" smtClean="0"/>
              <a:t> </a:t>
            </a:r>
          </a:p>
          <a:p>
            <a:endParaRPr lang="en-US" dirty="0"/>
          </a:p>
          <a:p>
            <a:r>
              <a:rPr lang="en-US" dirty="0" smtClean="0"/>
              <a:t>If you want to add ancillary data, images and so on.</a:t>
            </a:r>
          </a:p>
          <a:p>
            <a:endParaRPr lang="en-US" dirty="0" smtClean="0"/>
          </a:p>
          <a:p>
            <a:r>
              <a:rPr lang="en-US" dirty="0" smtClean="0"/>
              <a:t>View&gt;import shape model</a:t>
            </a:r>
          </a:p>
          <a:p>
            <a:endParaRPr lang="en-US" dirty="0" smtClean="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Importing a regional DTM </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8199" y="1718194"/>
            <a:ext cx="6345801" cy="3715048"/>
          </a:xfrm>
          <a:prstGeom prst="rect">
            <a:avLst/>
          </a:prstGeom>
        </p:spPr>
      </p:pic>
    </p:spTree>
    <p:extLst>
      <p:ext uri="{BB962C8B-B14F-4D97-AF65-F5344CB8AC3E}">
        <p14:creationId xmlns:p14="http://schemas.microsoft.com/office/powerpoint/2010/main" val="755358829"/>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633607" cy="5601716"/>
          </a:xfrm>
        </p:spPr>
        <p:txBody>
          <a:bodyPr>
            <a:normAutofit/>
          </a:bodyPr>
          <a:lstStyle/>
          <a:p>
            <a:r>
              <a:rPr lang="en-US" dirty="0" smtClean="0"/>
              <a:t>Click on New</a:t>
            </a:r>
          </a:p>
          <a:p>
            <a:endParaRPr lang="en-US" dirty="0"/>
          </a:p>
          <a:p>
            <a:r>
              <a:rPr lang="en-US" dirty="0" smtClean="0"/>
              <a:t>Type in name of new shape model.</a:t>
            </a:r>
          </a:p>
          <a:p>
            <a:endParaRPr lang="en-US" dirty="0"/>
          </a:p>
          <a:p>
            <a:r>
              <a:rPr lang="en-US" dirty="0" smtClean="0"/>
              <a:t>Choose new model type:</a:t>
            </a:r>
          </a:p>
          <a:p>
            <a:r>
              <a:rPr lang="en-US" dirty="0" smtClean="0"/>
              <a:t>You have the option of generating an ellipsoid or adding a new shape model (OBJ, PLT – Gaskell plate format, or </a:t>
            </a:r>
            <a:r>
              <a:rPr lang="en-US" dirty="0" err="1" smtClean="0"/>
              <a:t>Vtk</a:t>
            </a:r>
            <a:r>
              <a:rPr lang="en-US" dirty="0" smtClean="0"/>
              <a:t> </a:t>
            </a:r>
            <a:r>
              <a:rPr lang="en-US" dirty="0" err="1" smtClean="0"/>
              <a:t>fomat</a:t>
            </a:r>
            <a:r>
              <a:rPr lang="en-US" dirty="0" smtClean="0"/>
              <a:t>) </a:t>
            </a:r>
          </a:p>
          <a:p>
            <a:endParaRPr lang="en-US" dirty="0"/>
          </a:p>
          <a:p>
            <a:r>
              <a:rPr lang="en-US" dirty="0" smtClean="0"/>
              <a:t>Custom model: browse to model</a:t>
            </a:r>
            <a:endParaRPr lang="en-US" dirty="0"/>
          </a:p>
          <a:p>
            <a:endParaRPr lang="en-US" dirty="0"/>
          </a:p>
          <a:p>
            <a:endParaRPr lang="en-US" dirty="0"/>
          </a:p>
          <a:p>
            <a:endParaRPr lang="en-US" dirty="0" smtClean="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Importing a regional DTM </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8199" y="1724123"/>
            <a:ext cx="6345801" cy="3703190"/>
          </a:xfrm>
          <a:prstGeom prst="rect">
            <a:avLst/>
          </a:prstGeom>
        </p:spPr>
      </p:pic>
    </p:spTree>
    <p:extLst>
      <p:ext uri="{BB962C8B-B14F-4D97-AF65-F5344CB8AC3E}">
        <p14:creationId xmlns:p14="http://schemas.microsoft.com/office/powerpoint/2010/main" val="76284130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256284"/>
            <a:ext cx="2633607" cy="5601716"/>
          </a:xfrm>
        </p:spPr>
        <p:txBody>
          <a:bodyPr>
            <a:normAutofit/>
          </a:bodyPr>
          <a:lstStyle/>
          <a:p>
            <a:r>
              <a:rPr lang="en-US" dirty="0" smtClean="0"/>
              <a:t>Click on View</a:t>
            </a:r>
          </a:p>
          <a:p>
            <a:endParaRPr lang="en-US" dirty="0"/>
          </a:p>
          <a:p>
            <a:r>
              <a:rPr lang="en-US" dirty="0" smtClean="0"/>
              <a:t>Select from list of model you imported</a:t>
            </a:r>
          </a:p>
          <a:p>
            <a:endParaRPr lang="en-US" dirty="0"/>
          </a:p>
          <a:p>
            <a:r>
              <a:rPr lang="en-US" dirty="0" smtClean="0"/>
              <a:t>Chose OLA DTM</a:t>
            </a:r>
          </a:p>
          <a:p>
            <a:endParaRPr lang="en-US" dirty="0"/>
          </a:p>
          <a:p>
            <a:endParaRPr lang="en-US" dirty="0"/>
          </a:p>
          <a:p>
            <a:endParaRPr lang="en-US" dirty="0"/>
          </a:p>
          <a:p>
            <a:endParaRPr lang="en-US" dirty="0" smtClean="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View Imported DTM </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9336" y="2252073"/>
            <a:ext cx="6642650" cy="3897831"/>
          </a:xfrm>
          <a:prstGeom prst="rect">
            <a:avLst/>
          </a:prstGeom>
        </p:spPr>
      </p:pic>
    </p:spTree>
    <p:extLst>
      <p:ext uri="{BB962C8B-B14F-4D97-AF65-F5344CB8AC3E}">
        <p14:creationId xmlns:p14="http://schemas.microsoft.com/office/powerpoint/2010/main" val="346638868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3" y="1652524"/>
            <a:ext cx="1927365" cy="5601716"/>
          </a:xfrm>
        </p:spPr>
        <p:txBody>
          <a:bodyPr>
            <a:normAutofit/>
          </a:bodyPr>
          <a:lstStyle/>
          <a:p>
            <a:r>
              <a:rPr lang="en-US" dirty="0" smtClean="0"/>
              <a:t>Click on Images</a:t>
            </a:r>
          </a:p>
          <a:p>
            <a:endParaRPr lang="en-US" dirty="0"/>
          </a:p>
          <a:p>
            <a:r>
              <a:rPr lang="en-US" dirty="0" smtClean="0"/>
              <a:t>Click on New</a:t>
            </a:r>
          </a:p>
          <a:p>
            <a:endParaRPr lang="en-US" dirty="0"/>
          </a:p>
          <a:p>
            <a:r>
              <a:rPr lang="en-US" dirty="0" smtClean="0"/>
              <a:t>Click on Browse and find image you would like to place over model</a:t>
            </a:r>
          </a:p>
          <a:p>
            <a:endParaRPr lang="en-US" dirty="0"/>
          </a:p>
          <a:p>
            <a:r>
              <a:rPr lang="en-US" dirty="0" smtClean="0"/>
              <a:t>You may need to rotate and flip image depending on camera (not required for these </a:t>
            </a:r>
            <a:r>
              <a:rPr lang="en-US" dirty="0" err="1" smtClean="0"/>
              <a:t>Polycam</a:t>
            </a:r>
            <a:r>
              <a:rPr lang="en-US" dirty="0" smtClean="0"/>
              <a:t> images)</a:t>
            </a:r>
          </a:p>
          <a:p>
            <a:endParaRPr lang="en-US" dirty="0"/>
          </a:p>
          <a:p>
            <a:endParaRPr lang="en-US" dirty="0"/>
          </a:p>
          <a:p>
            <a:endParaRPr lang="en-US" dirty="0"/>
          </a:p>
          <a:p>
            <a:endParaRPr lang="en-US" dirty="0" smtClean="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Overlay an Imported Image on Imported DTM </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1958" y="1562100"/>
            <a:ext cx="7023369" cy="4022475"/>
          </a:xfrm>
          <a:prstGeom prst="rect">
            <a:avLst/>
          </a:prstGeom>
        </p:spPr>
      </p:pic>
      <p:sp>
        <p:nvSpPr>
          <p:cNvPr id="5" name="Rectangle 4"/>
          <p:cNvSpPr/>
          <p:nvPr/>
        </p:nvSpPr>
        <p:spPr>
          <a:xfrm>
            <a:off x="2091958" y="5776912"/>
            <a:ext cx="6940282" cy="1200329"/>
          </a:xfrm>
          <a:prstGeom prst="rect">
            <a:avLst/>
          </a:prstGeom>
        </p:spPr>
        <p:txBody>
          <a:bodyPr wrap="square">
            <a:spAutoFit/>
          </a:bodyPr>
          <a:lstStyle/>
          <a:p>
            <a:r>
              <a:rPr lang="en-US" dirty="0">
                <a:solidFill>
                  <a:srgbClr val="FFFFFF"/>
                </a:solidFill>
                <a:latin typeface="Cambria"/>
                <a:cs typeface="Cambria"/>
              </a:rPr>
              <a:t>Can </a:t>
            </a:r>
            <a:r>
              <a:rPr lang="en-US" dirty="0" smtClean="0">
                <a:solidFill>
                  <a:srgbClr val="FFFFFF"/>
                </a:solidFill>
                <a:latin typeface="Cambria"/>
                <a:cs typeface="Cambria"/>
              </a:rPr>
              <a:t>overlay image  </a:t>
            </a:r>
            <a:r>
              <a:rPr lang="en-US" dirty="0">
                <a:solidFill>
                  <a:srgbClr val="FFFFFF"/>
                </a:solidFill>
                <a:latin typeface="Cambria"/>
                <a:cs typeface="Cambria"/>
              </a:rPr>
              <a:t>using </a:t>
            </a:r>
            <a:r>
              <a:rPr lang="en-US" dirty="0" smtClean="0">
                <a:solidFill>
                  <a:srgbClr val="FFFFFF"/>
                </a:solidFill>
                <a:latin typeface="Cambria"/>
                <a:cs typeface="Cambria"/>
              </a:rPr>
              <a:t>simple cylindrical </a:t>
            </a:r>
            <a:r>
              <a:rPr lang="en-US" dirty="0">
                <a:solidFill>
                  <a:srgbClr val="FFFFFF"/>
                </a:solidFill>
                <a:latin typeface="Cambria"/>
                <a:cs typeface="Cambria"/>
              </a:rPr>
              <a:t>projection or </a:t>
            </a:r>
            <a:r>
              <a:rPr lang="en-US" dirty="0" err="1">
                <a:solidFill>
                  <a:srgbClr val="FFFFFF"/>
                </a:solidFill>
                <a:latin typeface="Cambria"/>
                <a:cs typeface="Cambria"/>
              </a:rPr>
              <a:t>sbmt</a:t>
            </a:r>
            <a:r>
              <a:rPr lang="en-US" dirty="0">
                <a:solidFill>
                  <a:srgbClr val="FFFFFF"/>
                </a:solidFill>
                <a:latin typeface="Cambria"/>
                <a:cs typeface="Cambria"/>
              </a:rPr>
              <a:t> </a:t>
            </a:r>
            <a:r>
              <a:rPr lang="en-US" dirty="0" err="1">
                <a:solidFill>
                  <a:srgbClr val="FFFFFF"/>
                </a:solidFill>
                <a:latin typeface="Cambria"/>
                <a:cs typeface="Cambria"/>
              </a:rPr>
              <a:t>infofile</a:t>
            </a:r>
            <a:r>
              <a:rPr lang="en-US" dirty="0">
                <a:solidFill>
                  <a:srgbClr val="FFFFFF"/>
                </a:solidFill>
                <a:latin typeface="Cambria"/>
                <a:cs typeface="Cambria"/>
              </a:rPr>
              <a:t> or </a:t>
            </a:r>
            <a:r>
              <a:rPr lang="en-US" dirty="0" err="1">
                <a:solidFill>
                  <a:srgbClr val="FFFFFF"/>
                </a:solidFill>
                <a:latin typeface="Cambria"/>
                <a:cs typeface="Cambria"/>
              </a:rPr>
              <a:t>gaskell</a:t>
            </a:r>
            <a:r>
              <a:rPr lang="en-US" dirty="0">
                <a:solidFill>
                  <a:srgbClr val="FFFFFF"/>
                </a:solidFill>
                <a:latin typeface="Cambria"/>
                <a:cs typeface="Cambria"/>
              </a:rPr>
              <a:t> </a:t>
            </a:r>
            <a:r>
              <a:rPr lang="en-US" dirty="0" err="1">
                <a:solidFill>
                  <a:srgbClr val="FFFFFF"/>
                </a:solidFill>
                <a:latin typeface="Cambria"/>
                <a:cs typeface="Cambria"/>
              </a:rPr>
              <a:t>sumfile</a:t>
            </a:r>
            <a:r>
              <a:rPr lang="en-US" dirty="0">
                <a:solidFill>
                  <a:srgbClr val="FFFFFF"/>
                </a:solidFill>
                <a:latin typeface="Cambria"/>
                <a:cs typeface="Cambria"/>
              </a:rPr>
              <a:t>. </a:t>
            </a:r>
            <a:r>
              <a:rPr lang="en-US" dirty="0" err="1">
                <a:solidFill>
                  <a:srgbClr val="FFFFFF"/>
                </a:solidFill>
                <a:latin typeface="Cambria"/>
                <a:cs typeface="Cambria"/>
              </a:rPr>
              <a:t>Infofiles</a:t>
            </a:r>
            <a:r>
              <a:rPr lang="en-US" dirty="0">
                <a:solidFill>
                  <a:srgbClr val="FFFFFF"/>
                </a:solidFill>
                <a:latin typeface="Cambria"/>
                <a:cs typeface="Cambria"/>
              </a:rPr>
              <a:t> can be generated once an image is saved from SBMT. They are also easy to compute.</a:t>
            </a:r>
          </a:p>
          <a:p>
            <a:r>
              <a:rPr lang="en-US" dirty="0">
                <a:solidFill>
                  <a:srgbClr val="FFFFFF"/>
                </a:solidFill>
              </a:rPr>
              <a:t> </a:t>
            </a:r>
          </a:p>
        </p:txBody>
      </p:sp>
      <p:cxnSp>
        <p:nvCxnSpPr>
          <p:cNvPr id="8" name="Straight Arrow Connector 7"/>
          <p:cNvCxnSpPr/>
          <p:nvPr/>
        </p:nvCxnSpPr>
        <p:spPr>
          <a:xfrm>
            <a:off x="1930400" y="3342640"/>
            <a:ext cx="4196080" cy="3454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5039360" y="4318000"/>
            <a:ext cx="1971040" cy="15849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482179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3" y="1652524"/>
            <a:ext cx="1927365" cy="5601716"/>
          </a:xfrm>
        </p:spPr>
        <p:txBody>
          <a:bodyPr>
            <a:normAutofit/>
          </a:bodyPr>
          <a:lstStyle/>
          <a:p>
            <a:r>
              <a:rPr lang="en-US" dirty="0" smtClean="0"/>
              <a:t>Left click on image that you imported</a:t>
            </a:r>
          </a:p>
          <a:p>
            <a:endParaRPr lang="en-US" dirty="0"/>
          </a:p>
          <a:p>
            <a:r>
              <a:rPr lang="en-US" dirty="0" smtClean="0"/>
              <a:t>Click Map image</a:t>
            </a:r>
          </a:p>
          <a:p>
            <a:endParaRPr lang="en-US" dirty="0"/>
          </a:p>
          <a:p>
            <a:endParaRPr lang="en-US" dirty="0"/>
          </a:p>
          <a:p>
            <a:endParaRPr lang="en-US" dirty="0"/>
          </a:p>
          <a:p>
            <a:endParaRPr lang="en-US" dirty="0" smtClean="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55448"/>
            <a:ext cx="8445500" cy="14066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View Imported Image on Imported DTM </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1958" y="1569814"/>
            <a:ext cx="7023369" cy="4007047"/>
          </a:xfrm>
          <a:prstGeom prst="rect">
            <a:avLst/>
          </a:prstGeom>
        </p:spPr>
      </p:pic>
    </p:spTree>
    <p:extLst>
      <p:ext uri="{BB962C8B-B14F-4D97-AF65-F5344CB8AC3E}">
        <p14:creationId xmlns:p14="http://schemas.microsoft.com/office/powerpoint/2010/main" val="1251479574"/>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583850"/>
            <a:ext cx="2468880" cy="5274150"/>
          </a:xfrm>
        </p:spPr>
        <p:txBody>
          <a:bodyPr>
            <a:normAutofit/>
          </a:bodyPr>
          <a:lstStyle/>
          <a:p>
            <a:r>
              <a:rPr lang="en-US" dirty="0" smtClean="0"/>
              <a:t>Switch to Structures tab and within that tab click on the Path tab.</a:t>
            </a:r>
          </a:p>
          <a:p>
            <a:endParaRPr lang="en-US" dirty="0"/>
          </a:p>
          <a:p>
            <a:r>
              <a:rPr lang="en-US" dirty="0" smtClean="0"/>
              <a:t>Press Edit to begin drawing path. For profile use only two points.</a:t>
            </a:r>
          </a:p>
          <a:p>
            <a:endParaRPr lang="en-US" dirty="0"/>
          </a:p>
          <a:p>
            <a:r>
              <a:rPr lang="en-US" dirty="0" smtClean="0"/>
              <a:t>Press Edit to get out of edit mode. Then right click on the path you just created and save profile. It will output all available data associated with shape model along path.</a:t>
            </a:r>
          </a:p>
          <a:p>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2758"/>
            <a:ext cx="8445500" cy="11399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Drawing a profile across the asteroid</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8199" y="1152710"/>
            <a:ext cx="6345801" cy="3610312"/>
          </a:xfrm>
          <a:prstGeom prst="rect">
            <a:avLst/>
          </a:prstGeom>
        </p:spPr>
      </p:pic>
      <p:pic>
        <p:nvPicPr>
          <p:cNvPr id="7" name="Picture 6" descr="Screen Shot 2016-03-14 at 8.03.3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461" y="3597578"/>
            <a:ext cx="6232762" cy="2783354"/>
          </a:xfrm>
          <a:prstGeom prst="rect">
            <a:avLst/>
          </a:prstGeom>
        </p:spPr>
      </p:pic>
    </p:spTree>
    <p:extLst>
      <p:ext uri="{BB962C8B-B14F-4D97-AF65-F5344CB8AC3E}">
        <p14:creationId xmlns:p14="http://schemas.microsoft.com/office/powerpoint/2010/main" val="180659017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4592" y="1583850"/>
            <a:ext cx="2468880" cy="5274150"/>
          </a:xfrm>
        </p:spPr>
        <p:txBody>
          <a:bodyPr>
            <a:normAutofit/>
          </a:bodyPr>
          <a:lstStyle/>
          <a:p>
            <a:endParaRPr lang="en-US" dirty="0" smtClean="0"/>
          </a:p>
          <a:p>
            <a:endParaRPr lang="en-US" dirty="0"/>
          </a:p>
          <a:p>
            <a:endParaRPr lang="en-US" dirty="0" smtClean="0"/>
          </a:p>
          <a:p>
            <a:endParaRPr lang="en-US" dirty="0"/>
          </a:p>
          <a:p>
            <a:r>
              <a:rPr lang="en-US" dirty="0" smtClean="0"/>
              <a:t>Import profile in your favorite plotting program (</a:t>
            </a:r>
            <a:r>
              <a:rPr lang="en-US" dirty="0" err="1" smtClean="0"/>
              <a:t>gnuplot</a:t>
            </a:r>
            <a:r>
              <a:rPr lang="en-US" dirty="0" smtClean="0"/>
              <a:t> output shown)</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2758"/>
            <a:ext cx="8445500" cy="11399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Drawing a profile across the asteroid</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8199" y="1152710"/>
            <a:ext cx="6345801" cy="3610312"/>
          </a:xfrm>
          <a:prstGeom prst="rect">
            <a:avLst/>
          </a:prstGeom>
        </p:spPr>
      </p:pic>
      <p:pic>
        <p:nvPicPr>
          <p:cNvPr id="5" name="Picture 4" descr="im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5375" y="3657601"/>
            <a:ext cx="5707325" cy="2897614"/>
          </a:xfrm>
          <a:prstGeom prst="rect">
            <a:avLst/>
          </a:prstGeom>
        </p:spPr>
      </p:pic>
      <p:sp>
        <p:nvSpPr>
          <p:cNvPr id="7" name="TextBox 6"/>
          <p:cNvSpPr txBox="1"/>
          <p:nvPr/>
        </p:nvSpPr>
        <p:spPr>
          <a:xfrm>
            <a:off x="1381760" y="5709920"/>
            <a:ext cx="1922308" cy="830997"/>
          </a:xfrm>
          <a:prstGeom prst="rect">
            <a:avLst/>
          </a:prstGeom>
          <a:noFill/>
        </p:spPr>
        <p:txBody>
          <a:bodyPr wrap="square" rtlCol="0">
            <a:spAutoFit/>
          </a:bodyPr>
          <a:lstStyle/>
          <a:p>
            <a:r>
              <a:rPr lang="en-US" sz="1600" dirty="0" smtClean="0">
                <a:solidFill>
                  <a:schemeClr val="bg1"/>
                </a:solidFill>
              </a:rPr>
              <a:t>Difference between a truth DTM and a simulated OLA DTM </a:t>
            </a:r>
            <a:endParaRPr lang="en-US" sz="1600" dirty="0">
              <a:solidFill>
                <a:schemeClr val="bg1"/>
              </a:solidFill>
            </a:endParaRPr>
          </a:p>
        </p:txBody>
      </p:sp>
    </p:spTree>
    <p:extLst>
      <p:ext uri="{BB962C8B-B14F-4D97-AF65-F5344CB8AC3E}">
        <p14:creationId xmlns:p14="http://schemas.microsoft.com/office/powerpoint/2010/main" val="225852993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314972" y="995199"/>
            <a:ext cx="8039527" cy="5274150"/>
          </a:xfrm>
        </p:spPr>
        <p:txBody>
          <a:bodyPr>
            <a:normAutofit/>
          </a:bodyPr>
          <a:lstStyle/>
          <a:p>
            <a:r>
              <a:rPr lang="en-US" dirty="0" smtClean="0"/>
              <a:t>Want a white background? Change the color of the axes shown or remove it altogether?</a:t>
            </a:r>
          </a:p>
          <a:p>
            <a:r>
              <a:rPr lang="en-US" dirty="0" smtClean="0"/>
              <a:t>Changing lighting of model?</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2758"/>
            <a:ext cx="8445500" cy="11399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Changing preferences</a:t>
            </a:r>
            <a:endParaRPr lang="en-US" dirty="0"/>
          </a:p>
        </p:txBody>
      </p:sp>
      <p:pic>
        <p:nvPicPr>
          <p:cNvPr id="8" name="Picture 7" descr="Screen Shot 2016-03-15 at 12.26.3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139" y="2182865"/>
            <a:ext cx="7262374" cy="4267791"/>
          </a:xfrm>
          <a:prstGeom prst="rect">
            <a:avLst/>
          </a:prstGeom>
        </p:spPr>
      </p:pic>
    </p:spTree>
    <p:extLst>
      <p:ext uri="{BB962C8B-B14F-4D97-AF65-F5344CB8AC3E}">
        <p14:creationId xmlns:p14="http://schemas.microsoft.com/office/powerpoint/2010/main" val="2185564235"/>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314972" y="995199"/>
            <a:ext cx="8039527" cy="5274150"/>
          </a:xfrm>
        </p:spPr>
        <p:txBody>
          <a:bodyPr>
            <a:normAutofit/>
          </a:bodyPr>
          <a:lstStyle/>
          <a:p>
            <a:r>
              <a:rPr lang="en-US" dirty="0" smtClean="0"/>
              <a:t>Want a white background? Change the color of the axes shown or remove it altogether?</a:t>
            </a:r>
          </a:p>
          <a:p>
            <a:r>
              <a:rPr lang="en-US" dirty="0" smtClean="0"/>
              <a:t>Changing lighting of model?</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2758"/>
            <a:ext cx="8445500" cy="11399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Changing preferences</a:t>
            </a:r>
            <a:endParaRPr lang="en-US" dirty="0"/>
          </a:p>
        </p:txBody>
      </p:sp>
      <p:pic>
        <p:nvPicPr>
          <p:cNvPr id="8" name="Picture 7" descr="Screen Shot 2016-03-15 at 12.26.3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139" y="2182865"/>
            <a:ext cx="7262374" cy="4267791"/>
          </a:xfrm>
          <a:prstGeom prst="rect">
            <a:avLst/>
          </a:prstGeom>
        </p:spPr>
      </p:pic>
    </p:spTree>
    <p:extLst>
      <p:ext uri="{BB962C8B-B14F-4D97-AF65-F5344CB8AC3E}">
        <p14:creationId xmlns:p14="http://schemas.microsoft.com/office/powerpoint/2010/main" val="1443090025"/>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314972" y="995199"/>
            <a:ext cx="8039527" cy="5274150"/>
          </a:xfrm>
        </p:spPr>
        <p:txBody>
          <a:bodyPr>
            <a:normAutofit/>
          </a:bodyPr>
          <a:lstStyle/>
          <a:p>
            <a:r>
              <a:rPr lang="en-US" dirty="0" smtClean="0"/>
              <a:t>Want a white background? Change the color of the axes shown or remove it altogether?</a:t>
            </a:r>
          </a:p>
          <a:p>
            <a:r>
              <a:rPr lang="en-US" dirty="0" smtClean="0"/>
              <a:t>Changing lighting of model?</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2758"/>
            <a:ext cx="8445500" cy="11399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Changing preferences</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932" y="2182865"/>
            <a:ext cx="6848788" cy="4267791"/>
          </a:xfrm>
          <a:prstGeom prst="rect">
            <a:avLst/>
          </a:prstGeom>
        </p:spPr>
      </p:pic>
      <p:cxnSp>
        <p:nvCxnSpPr>
          <p:cNvPr id="5" name="Straight Arrow Connector 4"/>
          <p:cNvCxnSpPr/>
          <p:nvPr/>
        </p:nvCxnSpPr>
        <p:spPr>
          <a:xfrm flipH="1">
            <a:off x="2088626" y="2590292"/>
            <a:ext cx="50126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589895" y="2405626"/>
            <a:ext cx="1634244" cy="646331"/>
          </a:xfrm>
          <a:prstGeom prst="rect">
            <a:avLst/>
          </a:prstGeom>
          <a:noFill/>
        </p:spPr>
        <p:txBody>
          <a:bodyPr wrap="none" rtlCol="0">
            <a:spAutoFit/>
          </a:bodyPr>
          <a:lstStyle/>
          <a:p>
            <a:r>
              <a:rPr lang="en-US" dirty="0" smtClean="0"/>
              <a:t>Changed </a:t>
            </a:r>
          </a:p>
          <a:p>
            <a:r>
              <a:rPr lang="en-US" dirty="0" smtClean="0"/>
              <a:t>Lighting model</a:t>
            </a:r>
            <a:endParaRPr lang="en-US" dirty="0"/>
          </a:p>
        </p:txBody>
      </p:sp>
      <p:cxnSp>
        <p:nvCxnSpPr>
          <p:cNvPr id="12" name="Straight Arrow Connector 11"/>
          <p:cNvCxnSpPr/>
          <p:nvPr/>
        </p:nvCxnSpPr>
        <p:spPr>
          <a:xfrm flipH="1">
            <a:off x="1990391" y="3661827"/>
            <a:ext cx="50126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491661" y="3305237"/>
            <a:ext cx="1485082" cy="646331"/>
          </a:xfrm>
          <a:prstGeom prst="rect">
            <a:avLst/>
          </a:prstGeom>
          <a:noFill/>
        </p:spPr>
        <p:txBody>
          <a:bodyPr wrap="square" rtlCol="0">
            <a:spAutoFit/>
          </a:bodyPr>
          <a:lstStyle/>
          <a:p>
            <a:r>
              <a:rPr lang="en-US" dirty="0" smtClean="0"/>
              <a:t>Add/Remove color axes</a:t>
            </a:r>
            <a:endParaRPr lang="en-US" dirty="0"/>
          </a:p>
        </p:txBody>
      </p:sp>
    </p:spTree>
    <p:extLst>
      <p:ext uri="{BB962C8B-B14F-4D97-AF65-F5344CB8AC3E}">
        <p14:creationId xmlns:p14="http://schemas.microsoft.com/office/powerpoint/2010/main" val="3310813510"/>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314972" y="995199"/>
            <a:ext cx="8039527" cy="5274150"/>
          </a:xfrm>
        </p:spPr>
        <p:txBody>
          <a:bodyPr>
            <a:normAutofit/>
          </a:bodyPr>
          <a:lstStyle/>
          <a:p>
            <a:r>
              <a:rPr lang="en-US" dirty="0" smtClean="0"/>
              <a:t>Want a white background? Change the color of the axes shown or remove it altogether?</a:t>
            </a:r>
          </a:p>
          <a:p>
            <a:r>
              <a:rPr lang="en-US" dirty="0" smtClean="0"/>
              <a:t>Changing lighting of model?</a:t>
            </a:r>
            <a:endParaRPr lang="en-US" dirty="0"/>
          </a:p>
        </p:txBody>
      </p:sp>
      <p:sp>
        <p:nvSpPr>
          <p:cNvPr id="4" name="Title 1"/>
          <p:cNvSpPr txBox="1">
            <a:spLocks/>
          </p:cNvSpPr>
          <p:nvPr/>
        </p:nvSpPr>
        <p:spPr>
          <a:xfrm>
            <a:off x="88900" y="155575"/>
            <a:ext cx="8674100" cy="1139825"/>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endParaRPr lang="en-US" dirty="0"/>
          </a:p>
        </p:txBody>
      </p:sp>
      <p:sp>
        <p:nvSpPr>
          <p:cNvPr id="6" name="Title 1"/>
          <p:cNvSpPr txBox="1">
            <a:spLocks/>
          </p:cNvSpPr>
          <p:nvPr/>
        </p:nvSpPr>
        <p:spPr>
          <a:xfrm>
            <a:off x="457200" y="12758"/>
            <a:ext cx="8445500" cy="1139952"/>
          </a:xfrm>
          <a:prstGeom prst="rect">
            <a:avLst/>
          </a:prstGeom>
        </p:spPr>
        <p:txBody>
          <a:bodyPr/>
          <a:lstStyle>
            <a:lvl1pPr algn="l" rtl="0" eaLnBrk="1" latinLnBrk="0" hangingPunct="1">
              <a:spcBef>
                <a:spcPct val="0"/>
              </a:spcBef>
              <a:buNone/>
              <a:defRPr kumimoji="0" sz="4500" b="1" kern="1200">
                <a:solidFill>
                  <a:schemeClr val="accent1">
                    <a:satMod val="150000"/>
                  </a:schemeClr>
                </a:solidFill>
                <a:effectLst/>
                <a:latin typeface="Cambria"/>
                <a:ea typeface="+mj-ea"/>
                <a:cs typeface="Cambria"/>
              </a:defRPr>
            </a:lvl1pPr>
            <a:extLst/>
          </a:lstStyle>
          <a:p>
            <a:r>
              <a:rPr lang="en-US" dirty="0" smtClean="0"/>
              <a:t>Changing preferences</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932" y="2225917"/>
            <a:ext cx="6848788" cy="4181687"/>
          </a:xfrm>
          <a:prstGeom prst="rect">
            <a:avLst/>
          </a:prstGeom>
        </p:spPr>
      </p:pic>
      <p:cxnSp>
        <p:nvCxnSpPr>
          <p:cNvPr id="5" name="Straight Arrow Connector 4"/>
          <p:cNvCxnSpPr/>
          <p:nvPr/>
        </p:nvCxnSpPr>
        <p:spPr>
          <a:xfrm flipH="1">
            <a:off x="2957493" y="6016156"/>
            <a:ext cx="43443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575726" y="5900017"/>
            <a:ext cx="2621230" cy="369332"/>
          </a:xfrm>
          <a:prstGeom prst="rect">
            <a:avLst/>
          </a:prstGeom>
          <a:noFill/>
        </p:spPr>
        <p:txBody>
          <a:bodyPr wrap="none" rtlCol="0">
            <a:spAutoFit/>
          </a:bodyPr>
          <a:lstStyle/>
          <a:p>
            <a:r>
              <a:rPr lang="en-US" dirty="0" smtClean="0"/>
              <a:t>Change background color</a:t>
            </a:r>
            <a:endParaRPr lang="en-US" dirty="0"/>
          </a:p>
        </p:txBody>
      </p:sp>
    </p:spTree>
    <p:extLst>
      <p:ext uri="{BB962C8B-B14F-4D97-AF65-F5344CB8AC3E}">
        <p14:creationId xmlns:p14="http://schemas.microsoft.com/office/powerpoint/2010/main" val="419172622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19918</TotalTime>
  <Words>3011</Words>
  <Application>Microsoft Macintosh PowerPoint</Application>
  <PresentationFormat>On-screen Show (4:3)</PresentationFormat>
  <Paragraphs>385</Paragraphs>
  <Slides>58</Slides>
  <Notes>1</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Module</vt:lpstr>
      <vt:lpstr>Small Body Mapping Tool Tutorial</vt:lpstr>
      <vt:lpstr>Overview</vt:lpstr>
      <vt:lpstr>SBMT Architecture Overview</vt:lpstr>
      <vt:lpstr>SBMT Client</vt:lpstr>
      <vt:lpstr>SBMT Client Requirements</vt:lpstr>
      <vt:lpstr>SBMT Server</vt:lpstr>
      <vt:lpstr>Available Datasets</vt:lpstr>
      <vt:lpstr>Obtaining the Small Body Mapping Tool</vt:lpstr>
      <vt:lpstr>The Basics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Control panel features: Show Coordinate Grid</vt:lpstr>
      <vt:lpstr>Add ancillary data</vt:lpstr>
      <vt:lpstr>Add ancillary data</vt:lpstr>
      <vt:lpstr>Add ancillary data</vt:lpstr>
      <vt:lpstr>Add ancillary data</vt:lpstr>
      <vt:lpstr>Transparent images</vt:lpstr>
      <vt:lpstr>Transparent images</vt:lpstr>
      <vt:lpstr>Renderer panel: change color of coordinate grid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Control panel features: Show Slope map of Eros</vt:lpstr>
      <vt:lpstr>Control panel features: Rescale range of slopes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JHU APL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MORPHOLOGY OF CRATERS ON 433 EROS </dc:title>
  <dc:creator>Carolyn M. Ernst</dc:creator>
  <cp:lastModifiedBy>Olivier S. Barnouin</cp:lastModifiedBy>
  <cp:revision>238</cp:revision>
  <dcterms:created xsi:type="dcterms:W3CDTF">2012-03-05T15:40:05Z</dcterms:created>
  <dcterms:modified xsi:type="dcterms:W3CDTF">2016-03-16T13:35:46Z</dcterms:modified>
</cp:coreProperties>
</file>